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5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6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8" r:id="rId15"/>
    <p:sldId id="277" r:id="rId16"/>
    <p:sldId id="279" r:id="rId17"/>
    <p:sldId id="260" r:id="rId18"/>
    <p:sldId id="261" r:id="rId19"/>
    <p:sldId id="262" r:id="rId20"/>
    <p:sldId id="265" r:id="rId21"/>
    <p:sldId id="266" r:id="rId22"/>
  </p:sldIdLst>
  <p:sldSz cx="18288000" cy="10287000"/>
  <p:notesSz cx="6858000" cy="9144000"/>
  <p:embeddedFontLst>
    <p:embeddedFont>
      <p:font typeface="Clear Sans Regular Bold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Algerian" panose="04020705040A02060702" pitchFamily="82" charset="0"/>
      <p:regular r:id="rId29"/>
    </p:embeddedFont>
    <p:embeddedFont>
      <p:font typeface="Agency FB" panose="020B0503020202020204" pitchFamily="34" charset="0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5962121-46BC-4050-9E45-90FE5838875C}">
          <p14:sldIdLst>
            <p14:sldId id="256"/>
            <p14:sldId id="257"/>
            <p14:sldId id="258"/>
          </p14:sldIdLst>
        </p14:section>
        <p14:section name="Untitled Section" id="{9B998E9A-4C6F-400E-9EE5-4BD155E4E818}">
          <p14:sldIdLst/>
        </p14:section>
        <p14:section name="Untitled Section" id="{89BC573C-F220-4219-AE06-03453BA4B918}">
          <p14:sldIdLst>
            <p14:sldId id="259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8"/>
            <p14:sldId id="277"/>
            <p14:sldId id="279"/>
            <p14:sldId id="260"/>
            <p14:sldId id="261"/>
            <p14:sldId id="262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60A0"/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3883" autoAdjust="0"/>
  </p:normalViewPr>
  <p:slideViewPr>
    <p:cSldViewPr>
      <p:cViewPr varScale="1">
        <p:scale>
          <a:sx n="50" d="100"/>
          <a:sy n="50" d="100"/>
        </p:scale>
        <p:origin x="76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Task%203_Final%20Content%20Data%20set%20(Autosaved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Task%203_Final%20Content%20Data%20set%20(Autosaved)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Task%203_Final%20Content%20Data%20set%20(Autosaved)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Task%203_Final%20Content%20Data%20set%20(Autosaved)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Task%203_Final%20Content%20Data%20set%20(Autosaved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Task%203_Final%20Content%20Data%20set%20(Autosaved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Task%203_Final%20Content%20Data%20set%20(Autosaved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Task%203_Final%20Content%20Data%20set%20(Autosaved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Task%203_Final%20Content%20Data%20set%20(Autosaved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Task%203_Final%20Content%20Data%20set%20(Autosaved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Task%203_Final%20Content%20Data%20set%20(Autosaved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Task%203_Final%20Content%20Data%20set%20(Autosaved)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IN"/>
              <a:t>Sentiment Score of Each Category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'Categorical Score'!$A$2</c:f>
              <c:strCache>
                <c:ptCount val="1"/>
                <c:pt idx="0">
                  <c:v>Category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'Categorical Score'!$A$3:$A$18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F4-4066-8589-53D217CF04E4}"/>
            </c:ext>
          </c:extLst>
        </c:ser>
        <c:ser>
          <c:idx val="1"/>
          <c:order val="1"/>
          <c:tx>
            <c:strRef>
              <c:f>'Categorical Score'!$B$2</c:f>
              <c:strCache>
                <c:ptCount val="1"/>
                <c:pt idx="0">
                  <c:v>Sentiment Score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'Categorical Score'!$B$3:$B$18</c:f>
              <c:numCache>
                <c:formatCode>General</c:formatCode>
                <c:ptCount val="16"/>
                <c:pt idx="0">
                  <c:v>54269</c:v>
                </c:pt>
                <c:pt idx="1">
                  <c:v>69339</c:v>
                </c:pt>
                <c:pt idx="2">
                  <c:v>68738</c:v>
                </c:pt>
                <c:pt idx="3">
                  <c:v>66676</c:v>
                </c:pt>
                <c:pt idx="4">
                  <c:v>64756</c:v>
                </c:pt>
                <c:pt idx="5">
                  <c:v>52511</c:v>
                </c:pt>
                <c:pt idx="6">
                  <c:v>57783</c:v>
                </c:pt>
                <c:pt idx="7">
                  <c:v>49264</c:v>
                </c:pt>
                <c:pt idx="8">
                  <c:v>71168</c:v>
                </c:pt>
                <c:pt idx="9">
                  <c:v>50339</c:v>
                </c:pt>
                <c:pt idx="10">
                  <c:v>64880</c:v>
                </c:pt>
                <c:pt idx="11">
                  <c:v>55323</c:v>
                </c:pt>
                <c:pt idx="12">
                  <c:v>57436</c:v>
                </c:pt>
                <c:pt idx="13">
                  <c:v>49619</c:v>
                </c:pt>
                <c:pt idx="14">
                  <c:v>74965</c:v>
                </c:pt>
                <c:pt idx="15">
                  <c:v>66579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F4-4066-8589-53D217CF04E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587391872"/>
        <c:axId val="587392288"/>
      </c:barChart>
      <c:catAx>
        <c:axId val="5873918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7392288"/>
        <c:crosses val="autoZero"/>
        <c:auto val="1"/>
        <c:lblAlgn val="ctr"/>
        <c:lblOffset val="100"/>
        <c:noMultiLvlLbl val="0"/>
      </c:catAx>
      <c:valAx>
        <c:axId val="587392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739187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'[3]User Behaviour'!$K$2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'[3]User Behaviour'!$L$1</c:f>
              <c:strCache>
                <c:ptCount val="1"/>
                <c:pt idx="0">
                  <c:v>Users</c:v>
                </c:pt>
              </c:strCache>
            </c:strRef>
          </c:cat>
          <c:val>
            <c:numRef>
              <c:f>'[3]User Behaviour'!$L$2</c:f>
              <c:numCache>
                <c:formatCode>General</c:formatCode>
                <c:ptCount val="1"/>
                <c:pt idx="0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8D-466F-8EC2-B57C8C6CC763}"/>
            </c:ext>
          </c:extLst>
        </c:ser>
        <c:ser>
          <c:idx val="1"/>
          <c:order val="1"/>
          <c:tx>
            <c:strRef>
              <c:f>'[3]User Behaviour'!$K$3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'[3]User Behaviour'!$L$1</c:f>
              <c:strCache>
                <c:ptCount val="1"/>
                <c:pt idx="0">
                  <c:v>Users</c:v>
                </c:pt>
              </c:strCache>
            </c:strRef>
          </c:cat>
          <c:val>
            <c:numRef>
              <c:f>'[3]User Behaviour'!$L$3</c:f>
              <c:numCache>
                <c:formatCode>General</c:formatCode>
                <c:ptCount val="1"/>
                <c:pt idx="0">
                  <c:v>496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8D-466F-8EC2-B57C8C6CC76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924160480"/>
        <c:axId val="1924159232"/>
      </c:barChart>
      <c:catAx>
        <c:axId val="1924160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4159232"/>
        <c:crosses val="autoZero"/>
        <c:auto val="1"/>
        <c:lblAlgn val="ctr"/>
        <c:lblOffset val="100"/>
        <c:noMultiLvlLbl val="0"/>
      </c:catAx>
      <c:valAx>
        <c:axId val="192415923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4160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'[3]User Behaviour'!$V$1</c:f>
              <c:strCache>
                <c:ptCount val="1"/>
                <c:pt idx="0">
                  <c:v>Count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'[3]User Behaviour'!$U$2:$U$26</c:f>
              <c:numCache>
                <c:formatCode>General</c:formatCode>
                <c:ptCount val="2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</c:numCache>
            </c:numRef>
          </c:cat>
          <c:val>
            <c:numRef>
              <c:f>'[3]User Behaviour'!$V$2:$V$26</c:f>
              <c:numCache>
                <c:formatCode>General</c:formatCode>
                <c:ptCount val="25"/>
                <c:pt idx="0">
                  <c:v>24</c:v>
                </c:pt>
                <c:pt idx="1">
                  <c:v>19</c:v>
                </c:pt>
                <c:pt idx="2">
                  <c:v>20</c:v>
                </c:pt>
                <c:pt idx="3">
                  <c:v>17</c:v>
                </c:pt>
                <c:pt idx="4">
                  <c:v>20</c:v>
                </c:pt>
                <c:pt idx="5">
                  <c:v>16</c:v>
                </c:pt>
                <c:pt idx="6">
                  <c:v>17</c:v>
                </c:pt>
                <c:pt idx="7">
                  <c:v>17</c:v>
                </c:pt>
                <c:pt idx="8">
                  <c:v>19</c:v>
                </c:pt>
                <c:pt idx="9">
                  <c:v>25</c:v>
                </c:pt>
                <c:pt idx="10">
                  <c:v>19</c:v>
                </c:pt>
                <c:pt idx="11">
                  <c:v>21</c:v>
                </c:pt>
                <c:pt idx="12">
                  <c:v>24</c:v>
                </c:pt>
                <c:pt idx="13">
                  <c:v>29</c:v>
                </c:pt>
                <c:pt idx="14">
                  <c:v>16</c:v>
                </c:pt>
                <c:pt idx="15">
                  <c:v>22</c:v>
                </c:pt>
                <c:pt idx="16">
                  <c:v>28</c:v>
                </c:pt>
                <c:pt idx="17">
                  <c:v>18</c:v>
                </c:pt>
                <c:pt idx="18">
                  <c:v>24</c:v>
                </c:pt>
                <c:pt idx="19">
                  <c:v>28</c:v>
                </c:pt>
                <c:pt idx="20">
                  <c:v>12</c:v>
                </c:pt>
                <c:pt idx="21">
                  <c:v>22</c:v>
                </c:pt>
                <c:pt idx="22">
                  <c:v>24</c:v>
                </c:pt>
                <c:pt idx="23">
                  <c:v>19</c:v>
                </c:pt>
                <c:pt idx="2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02D-4EA9-AF55-549A5A453B3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018592768"/>
        <c:axId val="2018592352"/>
      </c:lineChart>
      <c:catAx>
        <c:axId val="201859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8592352"/>
        <c:crosses val="autoZero"/>
        <c:auto val="1"/>
        <c:lblAlgn val="ctr"/>
        <c:lblOffset val="100"/>
        <c:noMultiLvlLbl val="0"/>
      </c:catAx>
      <c:valAx>
        <c:axId val="2018592352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18592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Communication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'[3]Communication Type'!$C$3</c:f>
              <c:strCache>
                <c:ptCount val="1"/>
                <c:pt idx="0">
                  <c:v>Count3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FE9-4087-9F17-646A162C381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FE9-4087-9F17-646A162C381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FE9-4087-9F17-646A162C381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FE9-4087-9F17-646A162C381A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'[3]Communication Type'!$B$4:$B$7</c:f>
              <c:strCache>
                <c:ptCount val="4"/>
                <c:pt idx="0">
                  <c:v>photo</c:v>
                </c:pt>
                <c:pt idx="1">
                  <c:v>audio</c:v>
                </c:pt>
                <c:pt idx="2">
                  <c:v>GIF</c:v>
                </c:pt>
                <c:pt idx="3">
                  <c:v>video</c:v>
                </c:pt>
              </c:strCache>
            </c:strRef>
          </c:cat>
          <c:val>
            <c:numRef>
              <c:f>'[3]Communication Type'!$C$4:$C$7</c:f>
              <c:numCache>
                <c:formatCode>General</c:formatCode>
                <c:ptCount val="4"/>
                <c:pt idx="0">
                  <c:v>797</c:v>
                </c:pt>
                <c:pt idx="1">
                  <c:v>792</c:v>
                </c:pt>
                <c:pt idx="2">
                  <c:v>790</c:v>
                </c:pt>
                <c:pt idx="3">
                  <c:v>787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E9-4087-9F17-646A162C381A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[Task 3_Final Content Data set (Autosaved).xlsx]Reactions (Animal Category)!PivotTable5</c:name>
    <c:fmtId val="2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IN"/>
              <a:t>Count of Content Type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'Reactions (Animal Category)'!$B$3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'Reactions (Animal Category)'!$A$4:$A$7</c:f>
              <c:strCache>
                <c:ptCount val="4"/>
                <c:pt idx="0">
                  <c:v>audio</c:v>
                </c:pt>
                <c:pt idx="1">
                  <c:v>GIF</c:v>
                </c:pt>
                <c:pt idx="2">
                  <c:v>photo</c:v>
                </c:pt>
                <c:pt idx="3">
                  <c:v>video</c:v>
                </c:pt>
              </c:strCache>
            </c:strRef>
          </c:cat>
          <c:val>
            <c:numRef>
              <c:f>'Reactions (Animal Category)'!$B$4:$B$7</c:f>
              <c:numCache>
                <c:formatCode>General</c:formatCode>
                <c:ptCount val="4"/>
                <c:pt idx="0">
                  <c:v>570</c:v>
                </c:pt>
                <c:pt idx="1">
                  <c:v>342</c:v>
                </c:pt>
                <c:pt idx="2">
                  <c:v>674</c:v>
                </c:pt>
                <c:pt idx="3">
                  <c:v>311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77-4DE8-A5FD-B2E6955B280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406753280"/>
        <c:axId val="406745376"/>
      </c:barChart>
      <c:catAx>
        <c:axId val="406753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6745376"/>
        <c:crosses val="autoZero"/>
        <c:auto val="1"/>
        <c:lblAlgn val="ctr"/>
        <c:lblOffset val="100"/>
        <c:noMultiLvlLbl val="0"/>
      </c:catAx>
      <c:valAx>
        <c:axId val="40674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6753280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IN"/>
              <a:t>Reaction Type for Animal Category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  <c:spPr>
          <a:solidFill>
            <a:schemeClr val="accent5">
              <a:alpha val="70000"/>
            </a:schemeClr>
          </a:solidFill>
          <a:ln>
            <a:noFill/>
          </a:ln>
          <a:effectLst/>
        </c:spPr>
        <c:marker>
          <c:spPr>
            <a:solidFill>
              <a:schemeClr val="accent5">
                <a:alpha val="70000"/>
              </a:schemeClr>
            </a:solidFill>
            <a:ln>
              <a:noFill/>
            </a:ln>
            <a:effectLst/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v>Total</c:v>
          </c:tx>
          <c:spPr>
            <a:solidFill>
              <a:schemeClr val="accent5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16"/>
              <c:pt idx="0">
                <c:v>adore</c:v>
              </c:pt>
              <c:pt idx="1">
                <c:v>cherish</c:v>
              </c:pt>
              <c:pt idx="2">
                <c:v>disgust</c:v>
              </c:pt>
              <c:pt idx="3">
                <c:v>dislike</c:v>
              </c:pt>
              <c:pt idx="4">
                <c:v>hate</c:v>
              </c:pt>
              <c:pt idx="5">
                <c:v>heart</c:v>
              </c:pt>
              <c:pt idx="6">
                <c:v>indifferent</c:v>
              </c:pt>
              <c:pt idx="7">
                <c:v>interested</c:v>
              </c:pt>
              <c:pt idx="8">
                <c:v>intrigued</c:v>
              </c:pt>
              <c:pt idx="9">
                <c:v>like</c:v>
              </c:pt>
              <c:pt idx="10">
                <c:v>love</c:v>
              </c:pt>
              <c:pt idx="11">
                <c:v>peeking</c:v>
              </c:pt>
              <c:pt idx="12">
                <c:v>scared</c:v>
              </c:pt>
              <c:pt idx="13">
                <c:v>super love</c:v>
              </c:pt>
              <c:pt idx="14">
                <c:v>want</c:v>
              </c:pt>
              <c:pt idx="15">
                <c:v>worried</c:v>
              </c:pt>
            </c:strLit>
          </c:cat>
          <c:val>
            <c:numLit>
              <c:formatCode>General</c:formatCode>
              <c:ptCount val="16"/>
              <c:pt idx="0">
                <c:v>114</c:v>
              </c:pt>
              <c:pt idx="1">
                <c:v>125</c:v>
              </c:pt>
              <c:pt idx="2">
                <c:v>122</c:v>
              </c:pt>
              <c:pt idx="3">
                <c:v>115</c:v>
              </c:pt>
              <c:pt idx="4">
                <c:v>128</c:v>
              </c:pt>
              <c:pt idx="5">
                <c:v>120</c:v>
              </c:pt>
              <c:pt idx="6">
                <c:v>100</c:v>
              </c:pt>
              <c:pt idx="7">
                <c:v>110</c:v>
              </c:pt>
              <c:pt idx="8">
                <c:v>116</c:v>
              </c:pt>
              <c:pt idx="9">
                <c:v>101</c:v>
              </c:pt>
              <c:pt idx="10">
                <c:v>119</c:v>
              </c:pt>
              <c:pt idx="11">
                <c:v>129</c:v>
              </c:pt>
              <c:pt idx="12">
                <c:v>132</c:v>
              </c:pt>
              <c:pt idx="13">
                <c:v>123</c:v>
              </c:pt>
              <c:pt idx="14">
                <c:v>122</c:v>
              </c:pt>
              <c:pt idx="15">
                <c:v>121</c:v>
              </c:pt>
            </c:numLit>
          </c:val>
          <c:extLst>
            <c:ext xmlns:c16="http://schemas.microsoft.com/office/drawing/2014/chart" uri="{C3380CC4-5D6E-409C-BE32-E72D297353CC}">
              <c16:uniqueId val="{00000000-1379-4E80-BC69-76E5922ED85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414168000"/>
        <c:axId val="414170080"/>
      </c:barChart>
      <c:catAx>
        <c:axId val="414168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170080"/>
        <c:crosses val="autoZero"/>
        <c:auto val="1"/>
        <c:lblAlgn val="ctr"/>
        <c:lblOffset val="100"/>
        <c:noMultiLvlLbl val="0"/>
      </c:catAx>
      <c:valAx>
        <c:axId val="414170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168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'POSTS (Monthly)'!$G$1</c:f>
              <c:strCache>
                <c:ptCount val="1"/>
                <c:pt idx="0">
                  <c:v>Posts</c:v>
                </c:pt>
              </c:strCache>
            </c:strRef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dLbls>
            <c:dLbl>
              <c:idx val="2"/>
              <c:layout>
                <c:manualLayout>
                  <c:x val="-7.8738444806960312E-3"/>
                  <c:y val="4.864574219889180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4986-47B0-8470-F56ED2FDFBFC}"/>
                </c:ext>
              </c:extLst>
            </c:dLbl>
            <c:dLbl>
              <c:idx val="6"/>
              <c:layout>
                <c:manualLayout>
                  <c:x val="-7.312669929309415E-2"/>
                  <c:y val="4.864574219889180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4986-47B0-8470-F56ED2FDFBFC}"/>
                </c:ext>
              </c:extLst>
            </c:dLbl>
            <c:dLbl>
              <c:idx val="8"/>
              <c:layout>
                <c:manualLayout>
                  <c:x val="-7.873844480696111E-3"/>
                  <c:y val="3.938648293963254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4986-47B0-8470-F56ED2FDFBFC}"/>
                </c:ext>
              </c:extLst>
            </c:dLbl>
            <c:dLbl>
              <c:idx val="10"/>
              <c:layout>
                <c:manualLayout>
                  <c:x val="-3.8325176726481787E-2"/>
                  <c:y val="-7.635425780110818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4986-47B0-8470-F56ED2FDFB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'POSTS (Monthly)'!$F$2:$F$13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'POSTS (Monthly)'!$G$2:$G$13</c:f>
              <c:numCache>
                <c:formatCode>General</c:formatCode>
                <c:ptCount val="12"/>
                <c:pt idx="0">
                  <c:v>2034</c:v>
                </c:pt>
                <c:pt idx="1">
                  <c:v>2021</c:v>
                </c:pt>
                <c:pt idx="2">
                  <c:v>1974</c:v>
                </c:pt>
                <c:pt idx="3">
                  <c:v>2126</c:v>
                </c:pt>
                <c:pt idx="4">
                  <c:v>2114</c:v>
                </c:pt>
                <c:pt idx="5">
                  <c:v>2092</c:v>
                </c:pt>
                <c:pt idx="6">
                  <c:v>1974</c:v>
                </c:pt>
                <c:pt idx="7">
                  <c:v>2126</c:v>
                </c:pt>
                <c:pt idx="8">
                  <c:v>1974</c:v>
                </c:pt>
                <c:pt idx="9">
                  <c:v>2114</c:v>
                </c:pt>
                <c:pt idx="10">
                  <c:v>2034</c:v>
                </c:pt>
                <c:pt idx="11">
                  <c:v>2034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986-47B0-8470-F56ED2FDFBF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679127120"/>
        <c:axId val="679142096"/>
      </c:lineChart>
      <c:catAx>
        <c:axId val="6791271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Month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9142096"/>
        <c:crosses val="autoZero"/>
        <c:auto val="1"/>
        <c:lblAlgn val="ctr"/>
        <c:lblOffset val="100"/>
        <c:noMultiLvlLbl val="0"/>
      </c:catAx>
      <c:valAx>
        <c:axId val="6791420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Count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9127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'POSTS (Monthly)'!$T$3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'POSTS (Monthly)'!$S$4:$S$7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'POSTS (Monthly)'!$T$4:$T$7</c:f>
              <c:numCache>
                <c:formatCode>General</c:formatCode>
                <c:ptCount val="4"/>
                <c:pt idx="0">
                  <c:v>6589</c:v>
                </c:pt>
                <c:pt idx="1">
                  <c:v>6245</c:v>
                </c:pt>
                <c:pt idx="2">
                  <c:v>6079</c:v>
                </c:pt>
                <c:pt idx="3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AD-4C01-8F38-26769E0BACA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70752288"/>
        <c:axId val="570756864"/>
      </c:barChart>
      <c:catAx>
        <c:axId val="5707522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Content</a:t>
                </a:r>
                <a:r>
                  <a:rPr lang="en-IN" baseline="0"/>
                  <a:t> Type</a:t>
                </a:r>
                <a:endParaRPr lang="en-IN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0756864"/>
        <c:crosses val="autoZero"/>
        <c:auto val="1"/>
        <c:lblAlgn val="ctr"/>
        <c:lblOffset val="100"/>
        <c:noMultiLvlLbl val="0"/>
      </c:catAx>
      <c:valAx>
        <c:axId val="5707568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Count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0752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Sentiment of Each Category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'Sentiment Analysis'!$E$1</c:f>
              <c:strCache>
                <c:ptCount val="1"/>
                <c:pt idx="0">
                  <c:v>Postive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'Sentiment Analysis'!$D$2:$D$17</c:f>
              <c:strCache>
                <c:ptCount val="16"/>
                <c:pt idx="0">
                  <c:v>studying</c:v>
                </c:pt>
                <c:pt idx="1">
                  <c:v>healthy eating</c:v>
                </c:pt>
                <c:pt idx="2">
                  <c:v>technology</c:v>
                </c:pt>
                <c:pt idx="3">
                  <c:v>food</c:v>
                </c:pt>
                <c:pt idx="4">
                  <c:v>cooking</c:v>
                </c:pt>
                <c:pt idx="5">
                  <c:v>dogs</c:v>
                </c:pt>
                <c:pt idx="6">
                  <c:v>soccer</c:v>
                </c:pt>
                <c:pt idx="7">
                  <c:v>public speaking</c:v>
                </c:pt>
                <c:pt idx="8">
                  <c:v>science</c:v>
                </c:pt>
                <c:pt idx="9">
                  <c:v>tennis</c:v>
                </c:pt>
                <c:pt idx="10">
                  <c:v>travel</c:v>
                </c:pt>
                <c:pt idx="11">
                  <c:v>fitness</c:v>
                </c:pt>
                <c:pt idx="12">
                  <c:v>education</c:v>
                </c:pt>
                <c:pt idx="13">
                  <c:v>veganism</c:v>
                </c:pt>
                <c:pt idx="14">
                  <c:v>animals</c:v>
                </c:pt>
                <c:pt idx="15">
                  <c:v>culture</c:v>
                </c:pt>
              </c:strCache>
            </c:strRef>
          </c:cat>
          <c:val>
            <c:numRef>
              <c:f>'Sentiment Analysis'!$E$2:$E$17</c:f>
              <c:numCache>
                <c:formatCode>General</c:formatCode>
                <c:ptCount val="16"/>
                <c:pt idx="0">
                  <c:v>768</c:v>
                </c:pt>
                <c:pt idx="1">
                  <c:v>985</c:v>
                </c:pt>
                <c:pt idx="2">
                  <c:v>974</c:v>
                </c:pt>
                <c:pt idx="3">
                  <c:v>943</c:v>
                </c:pt>
                <c:pt idx="4">
                  <c:v>932</c:v>
                </c:pt>
                <c:pt idx="5">
                  <c:v>744</c:v>
                </c:pt>
                <c:pt idx="6">
                  <c:v>817</c:v>
                </c:pt>
                <c:pt idx="7">
                  <c:v>712</c:v>
                </c:pt>
                <c:pt idx="8">
                  <c:v>1015</c:v>
                </c:pt>
                <c:pt idx="9">
                  <c:v>716</c:v>
                </c:pt>
                <c:pt idx="10">
                  <c:v>918</c:v>
                </c:pt>
                <c:pt idx="11">
                  <c:v>786</c:v>
                </c:pt>
                <c:pt idx="12">
                  <c:v>815</c:v>
                </c:pt>
                <c:pt idx="13">
                  <c:v>689</c:v>
                </c:pt>
                <c:pt idx="14">
                  <c:v>1050</c:v>
                </c:pt>
                <c:pt idx="15">
                  <c:v>943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5F-4A95-A9E5-2016AD030EAB}"/>
            </c:ext>
          </c:extLst>
        </c:ser>
        <c:ser>
          <c:idx val="1"/>
          <c:order val="1"/>
          <c:tx>
            <c:strRef>
              <c:f>'Sentiment Analysis'!$F$1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'Sentiment Analysis'!$D$2:$D$17</c:f>
              <c:strCache>
                <c:ptCount val="16"/>
                <c:pt idx="0">
                  <c:v>studying</c:v>
                </c:pt>
                <c:pt idx="1">
                  <c:v>healthy eating</c:v>
                </c:pt>
                <c:pt idx="2">
                  <c:v>technology</c:v>
                </c:pt>
                <c:pt idx="3">
                  <c:v>food</c:v>
                </c:pt>
                <c:pt idx="4">
                  <c:v>cooking</c:v>
                </c:pt>
                <c:pt idx="5">
                  <c:v>dogs</c:v>
                </c:pt>
                <c:pt idx="6">
                  <c:v>soccer</c:v>
                </c:pt>
                <c:pt idx="7">
                  <c:v>public speaking</c:v>
                </c:pt>
                <c:pt idx="8">
                  <c:v>science</c:v>
                </c:pt>
                <c:pt idx="9">
                  <c:v>tennis</c:v>
                </c:pt>
                <c:pt idx="10">
                  <c:v>travel</c:v>
                </c:pt>
                <c:pt idx="11">
                  <c:v>fitness</c:v>
                </c:pt>
                <c:pt idx="12">
                  <c:v>education</c:v>
                </c:pt>
                <c:pt idx="13">
                  <c:v>veganism</c:v>
                </c:pt>
                <c:pt idx="14">
                  <c:v>animals</c:v>
                </c:pt>
                <c:pt idx="15">
                  <c:v>culture</c:v>
                </c:pt>
              </c:strCache>
            </c:strRef>
          </c:cat>
          <c:val>
            <c:numRef>
              <c:f>'Sentiment Analysis'!$F$2:$F$17</c:f>
              <c:numCache>
                <c:formatCode>General</c:formatCode>
                <c:ptCount val="16"/>
                <c:pt idx="0">
                  <c:v>425</c:v>
                </c:pt>
                <c:pt idx="1">
                  <c:v>520</c:v>
                </c:pt>
                <c:pt idx="2">
                  <c:v>510</c:v>
                </c:pt>
                <c:pt idx="3">
                  <c:v>544</c:v>
                </c:pt>
                <c:pt idx="4">
                  <c:v>550</c:v>
                </c:pt>
                <c:pt idx="5">
                  <c:v>409</c:v>
                </c:pt>
                <c:pt idx="6">
                  <c:v>440</c:v>
                </c:pt>
                <c:pt idx="7">
                  <c:v>363</c:v>
                </c:pt>
                <c:pt idx="8">
                  <c:v>547</c:v>
                </c:pt>
                <c:pt idx="9">
                  <c:v>450</c:v>
                </c:pt>
                <c:pt idx="10">
                  <c:v>533</c:v>
                </c:pt>
                <c:pt idx="11">
                  <c:v>441</c:v>
                </c:pt>
                <c:pt idx="12">
                  <c:v>430</c:v>
                </c:pt>
                <c:pt idx="13">
                  <c:v>392</c:v>
                </c:pt>
                <c:pt idx="14">
                  <c:v>618</c:v>
                </c:pt>
                <c:pt idx="15">
                  <c:v>523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5F-4A95-A9E5-2016AD030EAB}"/>
            </c:ext>
          </c:extLst>
        </c:ser>
        <c:ser>
          <c:idx val="2"/>
          <c:order val="2"/>
          <c:tx>
            <c:strRef>
              <c:f>'Sentiment Analysis'!$G$1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'Sentiment Analysis'!$D$2:$D$17</c:f>
              <c:strCache>
                <c:ptCount val="16"/>
                <c:pt idx="0">
                  <c:v>studying</c:v>
                </c:pt>
                <c:pt idx="1">
                  <c:v>healthy eating</c:v>
                </c:pt>
                <c:pt idx="2">
                  <c:v>technology</c:v>
                </c:pt>
                <c:pt idx="3">
                  <c:v>food</c:v>
                </c:pt>
                <c:pt idx="4">
                  <c:v>cooking</c:v>
                </c:pt>
                <c:pt idx="5">
                  <c:v>dogs</c:v>
                </c:pt>
                <c:pt idx="6">
                  <c:v>soccer</c:v>
                </c:pt>
                <c:pt idx="7">
                  <c:v>public speaking</c:v>
                </c:pt>
                <c:pt idx="8">
                  <c:v>science</c:v>
                </c:pt>
                <c:pt idx="9">
                  <c:v>tennis</c:v>
                </c:pt>
                <c:pt idx="10">
                  <c:v>travel</c:v>
                </c:pt>
                <c:pt idx="11">
                  <c:v>fitness</c:v>
                </c:pt>
                <c:pt idx="12">
                  <c:v>education</c:v>
                </c:pt>
                <c:pt idx="13">
                  <c:v>veganism</c:v>
                </c:pt>
                <c:pt idx="14">
                  <c:v>animals</c:v>
                </c:pt>
                <c:pt idx="15">
                  <c:v>culture</c:v>
                </c:pt>
              </c:strCache>
            </c:strRef>
          </c:cat>
          <c:val>
            <c:numRef>
              <c:f>'Sentiment Analysis'!$G$2:$G$17</c:f>
              <c:numCache>
                <c:formatCode>General</c:formatCode>
                <c:ptCount val="16"/>
                <c:pt idx="0">
                  <c:v>170</c:v>
                </c:pt>
                <c:pt idx="1">
                  <c:v>212</c:v>
                </c:pt>
                <c:pt idx="2">
                  <c:v>214</c:v>
                </c:pt>
                <c:pt idx="3">
                  <c:v>212</c:v>
                </c:pt>
                <c:pt idx="4">
                  <c:v>182</c:v>
                </c:pt>
                <c:pt idx="5">
                  <c:v>185</c:v>
                </c:pt>
                <c:pt idx="6">
                  <c:v>200</c:v>
                </c:pt>
                <c:pt idx="7">
                  <c:v>142</c:v>
                </c:pt>
                <c:pt idx="8">
                  <c:v>234</c:v>
                </c:pt>
                <c:pt idx="9">
                  <c:v>162</c:v>
                </c:pt>
                <c:pt idx="10">
                  <c:v>196</c:v>
                </c:pt>
                <c:pt idx="11">
                  <c:v>168</c:v>
                </c:pt>
                <c:pt idx="12">
                  <c:v>188</c:v>
                </c:pt>
                <c:pt idx="13">
                  <c:v>167</c:v>
                </c:pt>
                <c:pt idx="14">
                  <c:v>229</c:v>
                </c:pt>
                <c:pt idx="15">
                  <c:v>210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25F-4A95-A9E5-2016AD030EA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414167584"/>
        <c:axId val="414170912"/>
      </c:barChart>
      <c:catAx>
        <c:axId val="414167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Category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170912"/>
        <c:crosses val="autoZero"/>
        <c:auto val="1"/>
        <c:lblAlgn val="ctr"/>
        <c:lblOffset val="100"/>
        <c:noMultiLvlLbl val="0"/>
      </c:catAx>
      <c:valAx>
        <c:axId val="414170912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Sentiment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414167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accent1">
        <a:lumMod val="20000"/>
        <a:lumOff val="80000"/>
      </a:schemeClr>
    </a:solidFill>
    <a:ln w="9525" cap="flat" cmpd="sng" algn="ctr">
      <a:solidFill>
        <a:schemeClr val="accent1">
          <a:lumMod val="60000"/>
          <a:lumOff val="40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6"/>
          <c:order val="0"/>
          <c:spPr>
            <a:gradFill>
              <a:gsLst>
                <a:gs pos="0">
                  <a:schemeClr val="accent5">
                    <a:lumMod val="80000"/>
                    <a:lumOff val="20000"/>
                  </a:schemeClr>
                </a:gs>
                <a:gs pos="100000">
                  <a:schemeClr val="accent5">
                    <a:lumMod val="80000"/>
                    <a:lumOff val="20000"/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'Reaction (Category)'!$B$1:$Q$1</c:f>
              <c:strCache>
                <c:ptCount val="16"/>
                <c:pt idx="0">
                  <c:v>adore</c:v>
                </c:pt>
                <c:pt idx="1">
                  <c:v>cherish</c:v>
                </c:pt>
                <c:pt idx="2">
                  <c:v>disgust</c:v>
                </c:pt>
                <c:pt idx="3">
                  <c:v>dislike</c:v>
                </c:pt>
                <c:pt idx="4">
                  <c:v>hate</c:v>
                </c:pt>
                <c:pt idx="5">
                  <c:v>heart</c:v>
                </c:pt>
                <c:pt idx="6">
                  <c:v>indifferent</c:v>
                </c:pt>
                <c:pt idx="7">
                  <c:v>interested</c:v>
                </c:pt>
                <c:pt idx="8">
                  <c:v>intrigued</c:v>
                </c:pt>
                <c:pt idx="9">
                  <c:v>like</c:v>
                </c:pt>
                <c:pt idx="10">
                  <c:v>love</c:v>
                </c:pt>
                <c:pt idx="11">
                  <c:v>peeking</c:v>
                </c:pt>
                <c:pt idx="12">
                  <c:v>scared</c:v>
                </c:pt>
                <c:pt idx="13">
                  <c:v>super love</c:v>
                </c:pt>
                <c:pt idx="14">
                  <c:v>want</c:v>
                </c:pt>
                <c:pt idx="15">
                  <c:v>worried</c:v>
                </c:pt>
              </c:strCache>
            </c:strRef>
          </c:cat>
          <c:val>
            <c:numRef>
              <c:f>'Reaction (Category)'!$B$18:$Q$18</c:f>
              <c:numCache>
                <c:formatCode>General</c:formatCode>
                <c:ptCount val="16"/>
                <c:pt idx="0">
                  <c:v>1548</c:v>
                </c:pt>
                <c:pt idx="1">
                  <c:v>1501</c:v>
                </c:pt>
                <c:pt idx="2">
                  <c:v>1526</c:v>
                </c:pt>
                <c:pt idx="3">
                  <c:v>1548</c:v>
                </c:pt>
                <c:pt idx="4">
                  <c:v>1551</c:v>
                </c:pt>
                <c:pt idx="5">
                  <c:v>1622</c:v>
                </c:pt>
                <c:pt idx="6">
                  <c:v>1512</c:v>
                </c:pt>
                <c:pt idx="7">
                  <c:v>1549</c:v>
                </c:pt>
                <c:pt idx="8">
                  <c:v>1475</c:v>
                </c:pt>
                <c:pt idx="9">
                  <c:v>1520</c:v>
                </c:pt>
                <c:pt idx="10">
                  <c:v>1534</c:v>
                </c:pt>
                <c:pt idx="11">
                  <c:v>1559</c:v>
                </c:pt>
                <c:pt idx="12">
                  <c:v>1572</c:v>
                </c:pt>
                <c:pt idx="13">
                  <c:v>1519</c:v>
                </c:pt>
                <c:pt idx="14">
                  <c:v>1539</c:v>
                </c:pt>
                <c:pt idx="15">
                  <c:v>1497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35-4B8F-B94C-A09E5207A4C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831664832"/>
        <c:axId val="831666496"/>
      </c:barChart>
      <c:catAx>
        <c:axId val="8316648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Reaction</a:t>
                </a:r>
                <a:r>
                  <a:rPr lang="en-IN" baseline="0"/>
                  <a:t> Type</a:t>
                </a:r>
                <a:endParaRPr lang="en-IN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1666496"/>
        <c:crosses val="autoZero"/>
        <c:auto val="1"/>
        <c:lblAlgn val="ctr"/>
        <c:lblOffset val="100"/>
        <c:noMultiLvlLbl val="0"/>
      </c:catAx>
      <c:valAx>
        <c:axId val="831666496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Count</a:t>
                </a:r>
                <a:r>
                  <a:rPr lang="en-IN" baseline="0"/>
                  <a:t> on Each category</a:t>
                </a:r>
                <a:endParaRPr lang="en-IN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831664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600" b="1" i="0" u="none" strike="noStrike" cap="all" normalizeH="0" baseline="0"/>
              <a:t>Peak Spending Hours in social buzz</a:t>
            </a:r>
            <a:endParaRPr lang="en-I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'USER BEHAVIOUR'!$D$4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'USER BEHAVIOUR'!$E$3</c:f>
              <c:strCache>
                <c:ptCount val="1"/>
                <c:pt idx="0">
                  <c:v>Count </c:v>
                </c:pt>
              </c:strCache>
            </c:strRef>
          </c:cat>
          <c:val>
            <c:numRef>
              <c:f>'USER BEHAVIOUR'!$E$4</c:f>
              <c:numCache>
                <c:formatCode>General</c:formatCode>
                <c:ptCount val="1"/>
                <c:pt idx="0">
                  <c:v>1029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51-464C-B3E3-6E3918F647FB}"/>
            </c:ext>
          </c:extLst>
        </c:ser>
        <c:ser>
          <c:idx val="1"/>
          <c:order val="1"/>
          <c:tx>
            <c:strRef>
              <c:f>'USER BEHAVIOUR'!$D$5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'USER BEHAVIOUR'!$E$3</c:f>
              <c:strCache>
                <c:ptCount val="1"/>
                <c:pt idx="0">
                  <c:v>Count </c:v>
                </c:pt>
              </c:strCache>
            </c:strRef>
          </c:cat>
          <c:val>
            <c:numRef>
              <c:f>'USER BEHAVIOUR'!$E$5</c:f>
              <c:numCache>
                <c:formatCode>General</c:formatCode>
                <c:ptCount val="1"/>
                <c:pt idx="0">
                  <c:v>1017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51-464C-B3E3-6E3918F647FB}"/>
            </c:ext>
          </c:extLst>
        </c:ser>
        <c:ser>
          <c:idx val="2"/>
          <c:order val="2"/>
          <c:tx>
            <c:strRef>
              <c:f>'USER BEHAVIOUR'!$D$6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'USER BEHAVIOUR'!$E$3</c:f>
              <c:strCache>
                <c:ptCount val="1"/>
                <c:pt idx="0">
                  <c:v>Count </c:v>
                </c:pt>
              </c:strCache>
            </c:strRef>
          </c:cat>
          <c:val>
            <c:numRef>
              <c:f>'USER BEHAVIOUR'!$E$6</c:f>
              <c:numCache>
                <c:formatCode>General</c:formatCode>
                <c:ptCount val="1"/>
                <c:pt idx="0">
                  <c:v>975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51-464C-B3E3-6E3918F647FB}"/>
            </c:ext>
          </c:extLst>
        </c:ser>
        <c:ser>
          <c:idx val="3"/>
          <c:order val="3"/>
          <c:tx>
            <c:strRef>
              <c:f>'USER BEHAVIOUR'!$D$7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'USER BEHAVIOUR'!$E$3</c:f>
              <c:strCache>
                <c:ptCount val="1"/>
                <c:pt idx="0">
                  <c:v>Count </c:v>
                </c:pt>
              </c:strCache>
            </c:strRef>
          </c:cat>
          <c:val>
            <c:numRef>
              <c:f>'USER BEHAVIOUR'!$E$7</c:f>
              <c:numCache>
                <c:formatCode>General</c:formatCode>
                <c:ptCount val="1"/>
                <c:pt idx="0">
                  <c:v>1024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A51-464C-B3E3-6E3918F647FB}"/>
            </c:ext>
          </c:extLst>
        </c:ser>
        <c:ser>
          <c:idx val="4"/>
          <c:order val="4"/>
          <c:tx>
            <c:strRef>
              <c:f>'USER BEHAVIOUR'!$D$8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'USER BEHAVIOUR'!$E$3</c:f>
              <c:strCache>
                <c:ptCount val="1"/>
                <c:pt idx="0">
                  <c:v>Count </c:v>
                </c:pt>
              </c:strCache>
            </c:strRef>
          </c:cat>
          <c:val>
            <c:numRef>
              <c:f>'USER BEHAVIOUR'!$E$8</c:f>
              <c:numCache>
                <c:formatCode>General</c:formatCode>
                <c:ptCount val="1"/>
                <c:pt idx="0">
                  <c:v>1011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A51-464C-B3E3-6E3918F647FB}"/>
            </c:ext>
          </c:extLst>
        </c:ser>
        <c:ser>
          <c:idx val="5"/>
          <c:order val="5"/>
          <c:tx>
            <c:strRef>
              <c:f>'USER BEHAVIOUR'!$D$9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'USER BEHAVIOUR'!$E$3</c:f>
              <c:strCache>
                <c:ptCount val="1"/>
                <c:pt idx="0">
                  <c:v>Count </c:v>
                </c:pt>
              </c:strCache>
            </c:strRef>
          </c:cat>
          <c:val>
            <c:numRef>
              <c:f>'USER BEHAVIOUR'!$E$9</c:f>
              <c:numCache>
                <c:formatCode>General</c:formatCode>
                <c:ptCount val="1"/>
                <c:pt idx="0">
                  <c:v>1038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A51-464C-B3E3-6E3918F647FB}"/>
            </c:ext>
          </c:extLst>
        </c:ser>
        <c:ser>
          <c:idx val="6"/>
          <c:order val="6"/>
          <c:tx>
            <c:strRef>
              <c:f>'USER BEHAVIOUR'!$D$10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'USER BEHAVIOUR'!$E$3</c:f>
              <c:strCache>
                <c:ptCount val="1"/>
                <c:pt idx="0">
                  <c:v>Count </c:v>
                </c:pt>
              </c:strCache>
            </c:strRef>
          </c:cat>
          <c:val>
            <c:numRef>
              <c:f>'USER BEHAVIOUR'!$E$10</c:f>
              <c:numCache>
                <c:formatCode>General</c:formatCode>
                <c:ptCount val="1"/>
                <c:pt idx="0">
                  <c:v>1087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A51-464C-B3E3-6E3918F647FB}"/>
            </c:ext>
          </c:extLst>
        </c:ser>
        <c:ser>
          <c:idx val="7"/>
          <c:order val="7"/>
          <c:tx>
            <c:strRef>
              <c:f>'USER BEHAVIOUR'!$D$11</c:f>
              <c:strCache>
                <c:ptCount val="1"/>
                <c:pt idx="0">
                  <c:v>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'USER BEHAVIOUR'!$E$3</c:f>
              <c:strCache>
                <c:ptCount val="1"/>
                <c:pt idx="0">
                  <c:v>Count </c:v>
                </c:pt>
              </c:strCache>
            </c:strRef>
          </c:cat>
          <c:val>
            <c:numRef>
              <c:f>'USER BEHAVIOUR'!$E$11</c:f>
              <c:numCache>
                <c:formatCode>General</c:formatCode>
                <c:ptCount val="1"/>
                <c:pt idx="0">
                  <c:v>1044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A51-464C-B3E3-6E3918F647FB}"/>
            </c:ext>
          </c:extLst>
        </c:ser>
        <c:ser>
          <c:idx val="8"/>
          <c:order val="8"/>
          <c:tx>
            <c:strRef>
              <c:f>'USER BEHAVIOUR'!$D$12</c:f>
              <c:strCache>
                <c:ptCount val="1"/>
                <c:pt idx="0">
                  <c:v>8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'USER BEHAVIOUR'!$E$3</c:f>
              <c:strCache>
                <c:ptCount val="1"/>
                <c:pt idx="0">
                  <c:v>Count </c:v>
                </c:pt>
              </c:strCache>
            </c:strRef>
          </c:cat>
          <c:val>
            <c:numRef>
              <c:f>'USER BEHAVIOUR'!$E$12</c:f>
              <c:numCache>
                <c:formatCode>General</c:formatCode>
                <c:ptCount val="1"/>
                <c:pt idx="0">
                  <c:v>1060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A51-464C-B3E3-6E3918F647FB}"/>
            </c:ext>
          </c:extLst>
        </c:ser>
        <c:ser>
          <c:idx val="9"/>
          <c:order val="9"/>
          <c:tx>
            <c:strRef>
              <c:f>'USER BEHAVIOUR'!$D$13</c:f>
              <c:strCache>
                <c:ptCount val="1"/>
                <c:pt idx="0">
                  <c:v>9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'USER BEHAVIOUR'!$E$3</c:f>
              <c:strCache>
                <c:ptCount val="1"/>
                <c:pt idx="0">
                  <c:v>Count </c:v>
                </c:pt>
              </c:strCache>
            </c:strRef>
          </c:cat>
          <c:val>
            <c:numRef>
              <c:f>'USER BEHAVIOUR'!$E$13</c:f>
              <c:numCache>
                <c:formatCode>General</c:formatCode>
                <c:ptCount val="1"/>
                <c:pt idx="0">
                  <c:v>1075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A51-464C-B3E3-6E3918F647FB}"/>
            </c:ext>
          </c:extLst>
        </c:ser>
        <c:ser>
          <c:idx val="10"/>
          <c:order val="10"/>
          <c:tx>
            <c:strRef>
              <c:f>'USER BEHAVIOUR'!$D$14</c:f>
              <c:strCache>
                <c:ptCount val="1"/>
                <c:pt idx="0">
                  <c:v>10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'USER BEHAVIOUR'!$E$3</c:f>
              <c:strCache>
                <c:ptCount val="1"/>
                <c:pt idx="0">
                  <c:v>Count </c:v>
                </c:pt>
              </c:strCache>
            </c:strRef>
          </c:cat>
          <c:val>
            <c:numRef>
              <c:f>'USER BEHAVIOUR'!$E$14</c:f>
              <c:numCache>
                <c:formatCode>General</c:formatCode>
                <c:ptCount val="1"/>
                <c:pt idx="0">
                  <c:v>1001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A51-464C-B3E3-6E3918F647FB}"/>
            </c:ext>
          </c:extLst>
        </c:ser>
        <c:ser>
          <c:idx val="11"/>
          <c:order val="11"/>
          <c:tx>
            <c:strRef>
              <c:f>'USER BEHAVIOUR'!$D$15</c:f>
              <c:strCache>
                <c:ptCount val="1"/>
                <c:pt idx="0">
                  <c:v>11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'USER BEHAVIOUR'!$E$3</c:f>
              <c:strCache>
                <c:ptCount val="1"/>
                <c:pt idx="0">
                  <c:v>Count </c:v>
                </c:pt>
              </c:strCache>
            </c:strRef>
          </c:cat>
          <c:val>
            <c:numRef>
              <c:f>'USER BEHAVIOUR'!$E$15</c:f>
              <c:numCache>
                <c:formatCode>General</c:formatCode>
                <c:ptCount val="1"/>
                <c:pt idx="0">
                  <c:v>1026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6A51-464C-B3E3-6E3918F647FB}"/>
            </c:ext>
          </c:extLst>
        </c:ser>
        <c:ser>
          <c:idx val="12"/>
          <c:order val="12"/>
          <c:tx>
            <c:strRef>
              <c:f>'USER BEHAVIOUR'!$D$16</c:f>
              <c:strCache>
                <c:ptCount val="1"/>
                <c:pt idx="0">
                  <c:v>12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'USER BEHAVIOUR'!$E$3</c:f>
              <c:strCache>
                <c:ptCount val="1"/>
                <c:pt idx="0">
                  <c:v>Count </c:v>
                </c:pt>
              </c:strCache>
            </c:strRef>
          </c:cat>
          <c:val>
            <c:numRef>
              <c:f>'USER BEHAVIOUR'!$E$16</c:f>
              <c:numCache>
                <c:formatCode>General</c:formatCode>
                <c:ptCount val="1"/>
                <c:pt idx="0">
                  <c:v>960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A51-464C-B3E3-6E3918F647FB}"/>
            </c:ext>
          </c:extLst>
        </c:ser>
        <c:ser>
          <c:idx val="13"/>
          <c:order val="13"/>
          <c:tx>
            <c:strRef>
              <c:f>'USER BEHAVIOUR'!$D$17</c:f>
              <c:strCache>
                <c:ptCount val="1"/>
                <c:pt idx="0">
                  <c:v>13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'USER BEHAVIOUR'!$E$3</c:f>
              <c:strCache>
                <c:ptCount val="1"/>
                <c:pt idx="0">
                  <c:v>Count </c:v>
                </c:pt>
              </c:strCache>
            </c:strRef>
          </c:cat>
          <c:val>
            <c:numRef>
              <c:f>'USER BEHAVIOUR'!$E$17</c:f>
              <c:numCache>
                <c:formatCode>General</c:formatCode>
                <c:ptCount val="1"/>
                <c:pt idx="0">
                  <c:v>1013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6A51-464C-B3E3-6E3918F647FB}"/>
            </c:ext>
          </c:extLst>
        </c:ser>
        <c:ser>
          <c:idx val="14"/>
          <c:order val="14"/>
          <c:tx>
            <c:strRef>
              <c:f>'USER BEHAVIOUR'!$D$18</c:f>
              <c:strCache>
                <c:ptCount val="1"/>
                <c:pt idx="0">
                  <c:v>14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'USER BEHAVIOUR'!$E$3</c:f>
              <c:strCache>
                <c:ptCount val="1"/>
                <c:pt idx="0">
                  <c:v>Count </c:v>
                </c:pt>
              </c:strCache>
            </c:strRef>
          </c:cat>
          <c:val>
            <c:numRef>
              <c:f>'USER BEHAVIOUR'!$E$18</c:f>
              <c:numCache>
                <c:formatCode>General</c:formatCode>
                <c:ptCount val="1"/>
                <c:pt idx="0">
                  <c:v>1001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A51-464C-B3E3-6E3918F647FB}"/>
            </c:ext>
          </c:extLst>
        </c:ser>
        <c:ser>
          <c:idx val="15"/>
          <c:order val="15"/>
          <c:tx>
            <c:strRef>
              <c:f>'USER BEHAVIOUR'!$D$19</c:f>
              <c:strCache>
                <c:ptCount val="1"/>
                <c:pt idx="0">
                  <c:v>15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'USER BEHAVIOUR'!$E$3</c:f>
              <c:strCache>
                <c:ptCount val="1"/>
                <c:pt idx="0">
                  <c:v>Count </c:v>
                </c:pt>
              </c:strCache>
            </c:strRef>
          </c:cat>
          <c:val>
            <c:numRef>
              <c:f>'USER BEHAVIOUR'!$E$19</c:f>
              <c:numCache>
                <c:formatCode>General</c:formatCode>
                <c:ptCount val="1"/>
                <c:pt idx="0">
                  <c:v>1021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6A51-464C-B3E3-6E3918F647FB}"/>
            </c:ext>
          </c:extLst>
        </c:ser>
        <c:ser>
          <c:idx val="16"/>
          <c:order val="16"/>
          <c:tx>
            <c:strRef>
              <c:f>'USER BEHAVIOUR'!$D$20</c:f>
              <c:strCache>
                <c:ptCount val="1"/>
                <c:pt idx="0">
                  <c:v>16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'USER BEHAVIOUR'!$E$3</c:f>
              <c:strCache>
                <c:ptCount val="1"/>
                <c:pt idx="0">
                  <c:v>Count </c:v>
                </c:pt>
              </c:strCache>
            </c:strRef>
          </c:cat>
          <c:val>
            <c:numRef>
              <c:f>'USER BEHAVIOUR'!$E$20</c:f>
              <c:numCache>
                <c:formatCode>General</c:formatCode>
                <c:ptCount val="1"/>
                <c:pt idx="0">
                  <c:v>1044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6A51-464C-B3E3-6E3918F647FB}"/>
            </c:ext>
          </c:extLst>
        </c:ser>
        <c:ser>
          <c:idx val="17"/>
          <c:order val="17"/>
          <c:tx>
            <c:strRef>
              <c:f>'USER BEHAVIOUR'!$D$21</c:f>
              <c:strCache>
                <c:ptCount val="1"/>
                <c:pt idx="0">
                  <c:v>17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'USER BEHAVIOUR'!$E$3</c:f>
              <c:strCache>
                <c:ptCount val="1"/>
                <c:pt idx="0">
                  <c:v>Count </c:v>
                </c:pt>
              </c:strCache>
            </c:strRef>
          </c:cat>
          <c:val>
            <c:numRef>
              <c:f>'USER BEHAVIOUR'!$E$21</c:f>
              <c:numCache>
                <c:formatCode>General</c:formatCode>
                <c:ptCount val="1"/>
                <c:pt idx="0">
                  <c:v>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6A51-464C-B3E3-6E3918F647FB}"/>
            </c:ext>
          </c:extLst>
        </c:ser>
        <c:ser>
          <c:idx val="18"/>
          <c:order val="18"/>
          <c:tx>
            <c:strRef>
              <c:f>'USER BEHAVIOUR'!$D$22</c:f>
              <c:strCache>
                <c:ptCount val="1"/>
                <c:pt idx="0">
                  <c:v>18</c:v>
                </c:pt>
              </c:strCache>
            </c:strRef>
          </c:tx>
          <c:spPr>
            <a:solidFill>
              <a:schemeClr val="accent1">
                <a:lumMod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'USER BEHAVIOUR'!$E$3</c:f>
              <c:strCache>
                <c:ptCount val="1"/>
                <c:pt idx="0">
                  <c:v>Count </c:v>
                </c:pt>
              </c:strCache>
            </c:strRef>
          </c:cat>
          <c:val>
            <c:numRef>
              <c:f>'USER BEHAVIOUR'!$E$22</c:f>
              <c:numCache>
                <c:formatCode>General</c:formatCode>
                <c:ptCount val="1"/>
                <c:pt idx="0">
                  <c:v>1013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6A51-464C-B3E3-6E3918F647FB}"/>
            </c:ext>
          </c:extLst>
        </c:ser>
        <c:ser>
          <c:idx val="19"/>
          <c:order val="19"/>
          <c:tx>
            <c:strRef>
              <c:f>'USER BEHAVIOUR'!$D$23</c:f>
              <c:strCache>
                <c:ptCount val="1"/>
                <c:pt idx="0">
                  <c:v>19</c:v>
                </c:pt>
              </c:strCache>
            </c:strRef>
          </c:tx>
          <c:spPr>
            <a:solidFill>
              <a:schemeClr val="accent2">
                <a:lumMod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'USER BEHAVIOUR'!$E$3</c:f>
              <c:strCache>
                <c:ptCount val="1"/>
                <c:pt idx="0">
                  <c:v>Count </c:v>
                </c:pt>
              </c:strCache>
            </c:strRef>
          </c:cat>
          <c:val>
            <c:numRef>
              <c:f>'USER BEHAVIOUR'!$E$23</c:f>
              <c:numCache>
                <c:formatCode>General</c:formatCode>
                <c:ptCount val="1"/>
                <c:pt idx="0">
                  <c:v>1010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6A51-464C-B3E3-6E3918F647FB}"/>
            </c:ext>
          </c:extLst>
        </c:ser>
        <c:ser>
          <c:idx val="20"/>
          <c:order val="20"/>
          <c:tx>
            <c:strRef>
              <c:f>'USER BEHAVIOUR'!$D$24</c:f>
              <c:strCache>
                <c:ptCount val="1"/>
                <c:pt idx="0">
                  <c:v>20</c:v>
                </c:pt>
              </c:strCache>
            </c:strRef>
          </c:tx>
          <c:spPr>
            <a:solidFill>
              <a:schemeClr val="accent3">
                <a:lumMod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'USER BEHAVIOUR'!$E$3</c:f>
              <c:strCache>
                <c:ptCount val="1"/>
                <c:pt idx="0">
                  <c:v>Count </c:v>
                </c:pt>
              </c:strCache>
            </c:strRef>
          </c:cat>
          <c:val>
            <c:numRef>
              <c:f>'USER BEHAVIOUR'!$E$24</c:f>
              <c:numCache>
                <c:formatCode>General</c:formatCode>
                <c:ptCount val="1"/>
                <c:pt idx="0">
                  <c:v>1024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6A51-464C-B3E3-6E3918F647FB}"/>
            </c:ext>
          </c:extLst>
        </c:ser>
        <c:ser>
          <c:idx val="21"/>
          <c:order val="21"/>
          <c:tx>
            <c:strRef>
              <c:f>'USER BEHAVIOUR'!$D$25</c:f>
              <c:strCache>
                <c:ptCount val="1"/>
                <c:pt idx="0">
                  <c:v>21</c:v>
                </c:pt>
              </c:strCache>
            </c:strRef>
          </c:tx>
          <c:spPr>
            <a:solidFill>
              <a:schemeClr val="accent4">
                <a:lumMod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'USER BEHAVIOUR'!$E$3</c:f>
              <c:strCache>
                <c:ptCount val="1"/>
                <c:pt idx="0">
                  <c:v>Count </c:v>
                </c:pt>
              </c:strCache>
            </c:strRef>
          </c:cat>
          <c:val>
            <c:numRef>
              <c:f>'USER BEHAVIOUR'!$E$25</c:f>
              <c:numCache>
                <c:formatCode>General</c:formatCode>
                <c:ptCount val="1"/>
                <c:pt idx="0">
                  <c:v>1019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6A51-464C-B3E3-6E3918F647FB}"/>
            </c:ext>
          </c:extLst>
        </c:ser>
        <c:ser>
          <c:idx val="22"/>
          <c:order val="22"/>
          <c:tx>
            <c:strRef>
              <c:f>'USER BEHAVIOUR'!$D$26</c:f>
              <c:strCache>
                <c:ptCount val="1"/>
                <c:pt idx="0">
                  <c:v>22</c:v>
                </c:pt>
              </c:strCache>
            </c:strRef>
          </c:tx>
          <c:spPr>
            <a:solidFill>
              <a:schemeClr val="accent5">
                <a:lumMod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'USER BEHAVIOUR'!$E$3</c:f>
              <c:strCache>
                <c:ptCount val="1"/>
                <c:pt idx="0">
                  <c:v>Count </c:v>
                </c:pt>
              </c:strCache>
            </c:strRef>
          </c:cat>
          <c:val>
            <c:numRef>
              <c:f>'USER BEHAVIOUR'!$E$26</c:f>
              <c:numCache>
                <c:formatCode>General</c:formatCode>
                <c:ptCount val="1"/>
                <c:pt idx="0">
                  <c:v>1021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6A51-464C-B3E3-6E3918F647FB}"/>
            </c:ext>
          </c:extLst>
        </c:ser>
        <c:ser>
          <c:idx val="23"/>
          <c:order val="23"/>
          <c:tx>
            <c:strRef>
              <c:f>'USER BEHAVIOUR'!$D$27</c:f>
              <c:strCache>
                <c:ptCount val="1"/>
                <c:pt idx="0">
                  <c:v>23</c:v>
                </c:pt>
              </c:strCache>
            </c:strRef>
          </c:tx>
          <c:spPr>
            <a:solidFill>
              <a:schemeClr val="accent6">
                <a:lumMod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'USER BEHAVIOUR'!$E$3</c:f>
              <c:strCache>
                <c:ptCount val="1"/>
                <c:pt idx="0">
                  <c:v>Count </c:v>
                </c:pt>
              </c:strCache>
            </c:strRef>
          </c:cat>
          <c:val>
            <c:numRef>
              <c:f>'USER BEHAVIOUR'!$E$27</c:f>
              <c:numCache>
                <c:formatCode>General</c:formatCode>
                <c:ptCount val="1"/>
                <c:pt idx="0">
                  <c:v>1072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6A51-464C-B3E3-6E3918F647F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70737728"/>
        <c:axId val="570755616"/>
      </c:barChart>
      <c:catAx>
        <c:axId val="570737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0755616"/>
        <c:crosses val="autoZero"/>
        <c:auto val="1"/>
        <c:lblAlgn val="ctr"/>
        <c:lblOffset val="100"/>
        <c:noMultiLvlLbl val="0"/>
      </c:catAx>
      <c:valAx>
        <c:axId val="5707556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70737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5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500" baseline="0"/>
              <a:t>Rate of Sentiment in Social buzz</a:t>
            </a:r>
          </a:p>
        </c:rich>
      </c:tx>
      <c:layout>
        <c:manualLayout>
          <c:xMode val="edge"/>
          <c:yMode val="edge"/>
          <c:x val="0.1574744862454357"/>
          <c:y val="9.615384615384615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557B-408F-A85E-6A809122ECC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557B-408F-A85E-6A809122ECC0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557B-408F-A85E-6A809122ECC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'[2]Internship accenture'!$BA$30:$BA$32</c:f>
              <c:strCache>
                <c:ptCount val="3"/>
                <c:pt idx="0">
                  <c:v>positive</c:v>
                </c:pt>
                <c:pt idx="1">
                  <c:v>negative</c:v>
                </c:pt>
                <c:pt idx="2">
                  <c:v>neutral</c:v>
                </c:pt>
              </c:strCache>
            </c:strRef>
          </c:cat>
          <c:val>
            <c:numRef>
              <c:f>'[2]Internship accenture'!$BB$30:$BB$32</c:f>
              <c:numCache>
                <c:formatCode>General</c:formatCode>
                <c:ptCount val="3"/>
                <c:pt idx="0">
                  <c:v>432</c:v>
                </c:pt>
                <c:pt idx="1">
                  <c:v>256</c:v>
                </c:pt>
                <c:pt idx="2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57B-408F-A85E-6A809122ECC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90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63516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19563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86494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665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18910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0345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80891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19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21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1066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6429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66379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7310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91426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1.png"/><Relationship Id="rId10" Type="http://schemas.openxmlformats.org/officeDocument/2006/relationships/chart" Target="../charts/chart5.xml"/><Relationship Id="rId4" Type="http://schemas.openxmlformats.org/officeDocument/2006/relationships/image" Target="../media/image61.svg"/><Relationship Id="rId9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1.png"/><Relationship Id="rId5" Type="http://schemas.openxmlformats.org/officeDocument/2006/relationships/image" Target="../media/image1.png"/><Relationship Id="rId10" Type="http://schemas.openxmlformats.org/officeDocument/2006/relationships/image" Target="../media/image10.jpeg"/><Relationship Id="rId4" Type="http://schemas.openxmlformats.org/officeDocument/2006/relationships/image" Target="../media/image61.svg"/><Relationship Id="rId9" Type="http://schemas.openxmlformats.org/officeDocument/2006/relationships/chart" Target="../charts/char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3.png"/><Relationship Id="rId5" Type="http://schemas.openxmlformats.org/officeDocument/2006/relationships/image" Target="../media/image1.png"/><Relationship Id="rId10" Type="http://schemas.openxmlformats.org/officeDocument/2006/relationships/image" Target="../media/image12.jpeg"/><Relationship Id="rId4" Type="http://schemas.openxmlformats.org/officeDocument/2006/relationships/image" Target="../media/image61.svg"/><Relationship Id="rId9" Type="http://schemas.openxmlformats.org/officeDocument/2006/relationships/chart" Target="../charts/char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5.png"/><Relationship Id="rId5" Type="http://schemas.openxmlformats.org/officeDocument/2006/relationships/image" Target="../media/image1.png"/><Relationship Id="rId10" Type="http://schemas.openxmlformats.org/officeDocument/2006/relationships/image" Target="../media/image14.png"/><Relationship Id="rId4" Type="http://schemas.openxmlformats.org/officeDocument/2006/relationships/image" Target="../media/image61.svg"/><Relationship Id="rId9" Type="http://schemas.openxmlformats.org/officeDocument/2006/relationships/chart" Target="../charts/char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10" Type="http://schemas.openxmlformats.org/officeDocument/2006/relationships/chart" Target="../charts/chart9.xml"/><Relationship Id="rId9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1.png"/><Relationship Id="rId10" Type="http://schemas.openxmlformats.org/officeDocument/2006/relationships/chart" Target="../charts/chart11.xml"/><Relationship Id="rId4" Type="http://schemas.openxmlformats.org/officeDocument/2006/relationships/image" Target="../media/image61.svg"/><Relationship Id="rId9" Type="http://schemas.openxmlformats.org/officeDocument/2006/relationships/chart" Target="../charts/char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10" Type="http://schemas.openxmlformats.org/officeDocument/2006/relationships/chart" Target="../charts/chart12.xml"/><Relationship Id="rId9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0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22.png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4.jpeg"/><Relationship Id="rId4" Type="http://schemas.openxmlformats.org/officeDocument/2006/relationships/image" Target="../media/image1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9.wmf"/><Relationship Id="rId5" Type="http://schemas.openxmlformats.org/officeDocument/2006/relationships/image" Target="../media/image6.svg"/><Relationship Id="rId10" Type="http://schemas.openxmlformats.org/officeDocument/2006/relationships/chart" Target="../charts/chart1.xml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.png"/><Relationship Id="rId10" Type="http://schemas.openxmlformats.org/officeDocument/2006/relationships/chart" Target="../charts/chart3.xml"/><Relationship Id="rId4" Type="http://schemas.openxmlformats.org/officeDocument/2006/relationships/image" Target="../media/image60.svg"/><Relationship Id="rId9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553776" y="1409700"/>
            <a:ext cx="4888473" cy="7117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Agency FB" panose="020B0503020202020204" pitchFamily="34" charset="0"/>
              </a:rPr>
              <a:t>Data Analysis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Agency FB" panose="020B0503020202020204" pitchFamily="34" charset="0"/>
              </a:rPr>
              <a:t>On 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Agency FB" panose="020B0503020202020204" pitchFamily="34" charset="0"/>
              </a:rPr>
              <a:t>Social Buzz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Agency FB" panose="020B0503020202020204" pitchFamily="34" charset="0"/>
              </a:rPr>
              <a:t>Data</a:t>
            </a:r>
            <a:endParaRPr lang="en-US" sz="10533" spc="-105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980620" y="0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798861"/>
              </p:ext>
            </p:extLst>
          </p:nvPr>
        </p:nvGraphicFramePr>
        <p:xfrm>
          <a:off x="2971800" y="1181106"/>
          <a:ext cx="6655254" cy="39623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27627">
                  <a:extLst>
                    <a:ext uri="{9D8B030D-6E8A-4147-A177-3AD203B41FA5}">
                      <a16:colId xmlns:a16="http://schemas.microsoft.com/office/drawing/2014/main" val="2629956967"/>
                    </a:ext>
                  </a:extLst>
                </a:gridCol>
                <a:gridCol w="3327627">
                  <a:extLst>
                    <a:ext uri="{9D8B030D-6E8A-4147-A177-3AD203B41FA5}">
                      <a16:colId xmlns:a16="http://schemas.microsoft.com/office/drawing/2014/main" val="2254718558"/>
                    </a:ext>
                  </a:extLst>
                </a:gridCol>
              </a:tblGrid>
              <a:tr h="283028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Month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Posts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450774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2034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06115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2021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680463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1974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583007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2126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015031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2114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508922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2092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236927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1974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905720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2126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575142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1974</a:t>
                      </a:r>
                      <a:endParaRPr lang="en-I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715982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2114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219899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2034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040386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2034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03997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 dirty="0">
                          <a:effectLst/>
                        </a:rPr>
                        <a:t>Total</a:t>
                      </a:r>
                      <a:endParaRPr lang="en-IN" sz="1500" b="1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24617</a:t>
                      </a:r>
                      <a:endParaRPr lang="en-IN" sz="1500" b="1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956034"/>
                  </a:ext>
                </a:extLst>
              </a:tr>
            </a:tbl>
          </a:graphicData>
        </a:graphic>
      </p:graphicFrame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575226"/>
              </p:ext>
            </p:extLst>
          </p:nvPr>
        </p:nvGraphicFramePr>
        <p:xfrm>
          <a:off x="838200" y="5325260"/>
          <a:ext cx="8788854" cy="4695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971800" y="203427"/>
            <a:ext cx="6172200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gency FB" panose="020B0503020202020204" pitchFamily="34" charset="0"/>
              </a:rPr>
              <a:t>Monthly Post </a:t>
            </a:r>
            <a:r>
              <a:rPr lang="en-IN" sz="3200" dirty="0" smtClean="0">
                <a:latin typeface="Agency FB" panose="020B0503020202020204" pitchFamily="34" charset="0"/>
              </a:rPr>
              <a:t>Activity in Social buzz</a:t>
            </a:r>
            <a:endParaRPr lang="en-IN" sz="3200" dirty="0">
              <a:latin typeface="Agency FB" panose="020B0503020202020204" pitchFamily="34" charset="0"/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140013"/>
              </p:ext>
            </p:extLst>
          </p:nvPr>
        </p:nvGraphicFramePr>
        <p:xfrm>
          <a:off x="14095201" y="337756"/>
          <a:ext cx="3189864" cy="20637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4956">
                  <a:extLst>
                    <a:ext uri="{9D8B030D-6E8A-4147-A177-3AD203B41FA5}">
                      <a16:colId xmlns:a16="http://schemas.microsoft.com/office/drawing/2014/main" val="2539113586"/>
                    </a:ext>
                  </a:extLst>
                </a:gridCol>
                <a:gridCol w="1224908">
                  <a:extLst>
                    <a:ext uri="{9D8B030D-6E8A-4147-A177-3AD203B41FA5}">
                      <a16:colId xmlns:a16="http://schemas.microsoft.com/office/drawing/2014/main" val="2693036370"/>
                    </a:ext>
                  </a:extLst>
                </a:gridCol>
              </a:tblGrid>
              <a:tr h="40971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Content Type</a:t>
                      </a:r>
                      <a:endParaRPr lang="en-IN" sz="1500" b="1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Count</a:t>
                      </a:r>
                      <a:endParaRPr lang="en-IN" sz="1500" b="1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508841"/>
                  </a:ext>
                </a:extLst>
              </a:tr>
              <a:tr h="40971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photo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6589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268989"/>
                  </a:ext>
                </a:extLst>
              </a:tr>
              <a:tr h="40971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video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6245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12174"/>
                  </a:ext>
                </a:extLst>
              </a:tr>
              <a:tr h="40971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GIF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6079</a:t>
                      </a:r>
                      <a:endParaRPr lang="en-I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86525"/>
                  </a:ext>
                </a:extLst>
              </a:tr>
              <a:tr h="424867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 dirty="0">
                          <a:effectLst/>
                        </a:rPr>
                        <a:t>audio</a:t>
                      </a:r>
                      <a:endParaRPr lang="en-I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5660</a:t>
                      </a:r>
                      <a:endParaRPr lang="en-I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467018"/>
                  </a:ext>
                </a:extLst>
              </a:tr>
            </a:tbl>
          </a:graphicData>
        </a:graphic>
      </p:graphicFrame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7205996"/>
              </p:ext>
            </p:extLst>
          </p:nvPr>
        </p:nvGraphicFramePr>
        <p:xfrm>
          <a:off x="10413320" y="3800602"/>
          <a:ext cx="7519534" cy="6080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3" name="Rectangle 22"/>
          <p:cNvSpPr/>
          <p:nvPr/>
        </p:nvSpPr>
        <p:spPr>
          <a:xfrm>
            <a:off x="10210800" y="406154"/>
            <a:ext cx="3546973" cy="19389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Agency FB" panose="020B0503020202020204" pitchFamily="34" charset="0"/>
              </a:rPr>
              <a:t>Most of the Posts were posted in the form of Photos</a:t>
            </a:r>
            <a:r>
              <a:rPr lang="en-GB" sz="4000" dirty="0">
                <a:latin typeface="Agency FB" panose="020B0503020202020204" pitchFamily="34" charset="0"/>
              </a:rPr>
              <a:t> </a:t>
            </a:r>
            <a:r>
              <a:rPr lang="en-GB" sz="4000" dirty="0">
                <a:solidFill>
                  <a:srgbClr val="000000"/>
                </a:solidFill>
                <a:latin typeface="Agency FB" panose="020B0503020202020204" pitchFamily="34" charset="0"/>
              </a:rPr>
              <a:t>6589</a:t>
            </a:r>
            <a:r>
              <a:rPr lang="en-GB" sz="4000" dirty="0">
                <a:latin typeface="Agency FB" panose="020B0503020202020204" pitchFamily="34" charset="0"/>
              </a:rPr>
              <a:t> </a:t>
            </a:r>
            <a:endParaRPr lang="en-IN" sz="40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10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980620" y="0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029813"/>
              </p:ext>
            </p:extLst>
          </p:nvPr>
        </p:nvGraphicFramePr>
        <p:xfrm>
          <a:off x="2503376" y="1104894"/>
          <a:ext cx="7123677" cy="422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3514">
                  <a:extLst>
                    <a:ext uri="{9D8B030D-6E8A-4147-A177-3AD203B41FA5}">
                      <a16:colId xmlns:a16="http://schemas.microsoft.com/office/drawing/2014/main" val="1552781249"/>
                    </a:ext>
                  </a:extLst>
                </a:gridCol>
                <a:gridCol w="1545989">
                  <a:extLst>
                    <a:ext uri="{9D8B030D-6E8A-4147-A177-3AD203B41FA5}">
                      <a16:colId xmlns:a16="http://schemas.microsoft.com/office/drawing/2014/main" val="564744860"/>
                    </a:ext>
                  </a:extLst>
                </a:gridCol>
                <a:gridCol w="1727871">
                  <a:extLst>
                    <a:ext uri="{9D8B030D-6E8A-4147-A177-3AD203B41FA5}">
                      <a16:colId xmlns:a16="http://schemas.microsoft.com/office/drawing/2014/main" val="1053051586"/>
                    </a:ext>
                  </a:extLst>
                </a:gridCol>
                <a:gridCol w="1576303">
                  <a:extLst>
                    <a:ext uri="{9D8B030D-6E8A-4147-A177-3AD203B41FA5}">
                      <a16:colId xmlns:a16="http://schemas.microsoft.com/office/drawing/2014/main" val="1314298197"/>
                    </a:ext>
                  </a:extLst>
                </a:gridCol>
              </a:tblGrid>
              <a:tr h="207434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Category</a:t>
                      </a:r>
                      <a:endParaRPr lang="en-IN" sz="1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Postive</a:t>
                      </a:r>
                      <a:endParaRPr lang="en-IN" sz="1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Negative</a:t>
                      </a:r>
                      <a:endParaRPr lang="en-IN" sz="1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Neutral</a:t>
                      </a:r>
                      <a:endParaRPr lang="en-IN" sz="1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629340"/>
                  </a:ext>
                </a:extLst>
              </a:tr>
              <a:tr h="207434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studying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768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425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170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932962"/>
                  </a:ext>
                </a:extLst>
              </a:tr>
              <a:tr h="207434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healthy eating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985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520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212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805371"/>
                  </a:ext>
                </a:extLst>
              </a:tr>
              <a:tr h="207434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technology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974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510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214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795908"/>
                  </a:ext>
                </a:extLst>
              </a:tr>
              <a:tr h="207434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food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943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544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212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506104"/>
                  </a:ext>
                </a:extLst>
              </a:tr>
              <a:tr h="207434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cooking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932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550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182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919485"/>
                  </a:ext>
                </a:extLst>
              </a:tr>
              <a:tr h="207434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dogs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744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409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185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435963"/>
                  </a:ext>
                </a:extLst>
              </a:tr>
              <a:tr h="207434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soccer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817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440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200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221606"/>
                  </a:ext>
                </a:extLst>
              </a:tr>
              <a:tr h="207434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public speaking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712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363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142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392804"/>
                  </a:ext>
                </a:extLst>
              </a:tr>
              <a:tr h="207434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science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1015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547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234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998179"/>
                  </a:ext>
                </a:extLst>
              </a:tr>
              <a:tr h="207434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tennis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716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450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162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443233"/>
                  </a:ext>
                </a:extLst>
              </a:tr>
              <a:tr h="207434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travel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918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533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196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144789"/>
                  </a:ext>
                </a:extLst>
              </a:tr>
              <a:tr h="207434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fitness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786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441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168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657451"/>
                  </a:ext>
                </a:extLst>
              </a:tr>
              <a:tr h="207434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education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815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430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188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110608"/>
                  </a:ext>
                </a:extLst>
              </a:tr>
              <a:tr h="207434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veganism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689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392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167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492854"/>
                  </a:ext>
                </a:extLst>
              </a:tr>
              <a:tr h="207434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animals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1050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618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229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7728"/>
                  </a:ext>
                </a:extLst>
              </a:tr>
              <a:tr h="207434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culture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943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523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210</a:t>
                      </a:r>
                      <a:endParaRPr lang="en-IN" sz="1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330704"/>
                  </a:ext>
                </a:extLst>
              </a:tr>
              <a:tr h="207434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 dirty="0">
                          <a:effectLst/>
                        </a:rPr>
                        <a:t>Total</a:t>
                      </a:r>
                      <a:endParaRPr lang="en-IN" sz="1500" b="1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13807</a:t>
                      </a:r>
                      <a:endParaRPr lang="en-I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7695</a:t>
                      </a:r>
                      <a:endParaRPr lang="en-I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3071</a:t>
                      </a:r>
                      <a:endParaRPr lang="en-I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421916"/>
                  </a:ext>
                </a:extLst>
              </a:tr>
            </a:tbl>
          </a:graphicData>
        </a:graphic>
      </p:graphicFrame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7859996"/>
              </p:ext>
            </p:extLst>
          </p:nvPr>
        </p:nvGraphicFramePr>
        <p:xfrm>
          <a:off x="2503376" y="5333994"/>
          <a:ext cx="7123678" cy="45468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647640"/>
              </p:ext>
            </p:extLst>
          </p:nvPr>
        </p:nvGraphicFramePr>
        <p:xfrm>
          <a:off x="10406258" y="376302"/>
          <a:ext cx="7348342" cy="44624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30307">
                  <a:extLst>
                    <a:ext uri="{9D8B030D-6E8A-4147-A177-3AD203B41FA5}">
                      <a16:colId xmlns:a16="http://schemas.microsoft.com/office/drawing/2014/main" val="3954086468"/>
                    </a:ext>
                  </a:extLst>
                </a:gridCol>
                <a:gridCol w="952012">
                  <a:extLst>
                    <a:ext uri="{9D8B030D-6E8A-4147-A177-3AD203B41FA5}">
                      <a16:colId xmlns:a16="http://schemas.microsoft.com/office/drawing/2014/main" val="1876724511"/>
                    </a:ext>
                  </a:extLst>
                </a:gridCol>
                <a:gridCol w="1666023">
                  <a:extLst>
                    <a:ext uri="{9D8B030D-6E8A-4147-A177-3AD203B41FA5}">
                      <a16:colId xmlns:a16="http://schemas.microsoft.com/office/drawing/2014/main" val="3513445043"/>
                    </a:ext>
                  </a:extLst>
                </a:gridCol>
              </a:tblGrid>
              <a:tr h="425422">
                <a:tc rowSpan="2" gridSpan="2">
                  <a:txBody>
                    <a:bodyPr/>
                    <a:lstStyle/>
                    <a:p>
                      <a:pPr algn="ctr" fontAlgn="b"/>
                      <a:r>
                        <a:rPr lang="en-IN" sz="2500" u="none" strike="noStrike" baseline="0" dirty="0">
                          <a:effectLst/>
                          <a:latin typeface="Algerian" panose="04020705040A02060702" pitchFamily="82" charset="0"/>
                        </a:rPr>
                        <a:t>RESULT</a:t>
                      </a:r>
                      <a:endParaRPr lang="en-IN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Algerian" panose="04020705040A02060702" pitchFamily="82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2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902156"/>
                  </a:ext>
                </a:extLst>
              </a:tr>
              <a:tr h="425422">
                <a:tc gridSpan="2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500" u="none" strike="noStrike" baseline="0">
                          <a:effectLst/>
                        </a:rPr>
                        <a:t>Category</a:t>
                      </a:r>
                      <a:endParaRPr lang="en-IN" sz="2500" b="1" i="0" u="none" strike="noStrike" baseline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840766"/>
                  </a:ext>
                </a:extLst>
              </a:tr>
              <a:tr h="48244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500" u="none" strike="noStrike" baseline="0">
                          <a:effectLst/>
                        </a:rPr>
                        <a:t>maximun positive Sentiment </a:t>
                      </a:r>
                      <a:endParaRPr lang="en-IN" sz="2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500" u="none" strike="noStrike" baseline="0">
                          <a:effectLst/>
                        </a:rPr>
                        <a:t>1050</a:t>
                      </a:r>
                      <a:endParaRPr lang="en-IN" sz="2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500" u="none" strike="noStrike" baseline="0">
                          <a:effectLst/>
                        </a:rPr>
                        <a:t>animals</a:t>
                      </a:r>
                      <a:endParaRPr lang="en-IN" sz="2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305736"/>
                  </a:ext>
                </a:extLst>
              </a:tr>
              <a:tr h="48244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500" u="none" strike="noStrike" baseline="0" dirty="0">
                          <a:effectLst/>
                        </a:rPr>
                        <a:t>minimum positive Sentiment</a:t>
                      </a:r>
                      <a:endParaRPr lang="en-IN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500" u="none" strike="noStrike" baseline="0" dirty="0">
                          <a:effectLst/>
                        </a:rPr>
                        <a:t>689</a:t>
                      </a:r>
                      <a:endParaRPr lang="en-IN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500" u="none" strike="noStrike" baseline="0">
                          <a:effectLst/>
                        </a:rPr>
                        <a:t>veganism</a:t>
                      </a:r>
                      <a:endParaRPr lang="en-IN" sz="2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841893"/>
                  </a:ext>
                </a:extLst>
              </a:tr>
              <a:tr h="48244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500" u="none" strike="noStrike" baseline="0">
                          <a:effectLst/>
                        </a:rPr>
                        <a:t>maximum negative Sentiment</a:t>
                      </a:r>
                      <a:endParaRPr lang="en-IN" sz="2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500" u="none" strike="noStrike" baseline="0">
                          <a:effectLst/>
                        </a:rPr>
                        <a:t>618</a:t>
                      </a:r>
                      <a:endParaRPr lang="en-IN" sz="2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500" u="none" strike="noStrike" baseline="0">
                          <a:effectLst/>
                        </a:rPr>
                        <a:t>animals</a:t>
                      </a:r>
                      <a:endParaRPr lang="en-IN" sz="2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774448"/>
                  </a:ext>
                </a:extLst>
              </a:tr>
              <a:tr h="84088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500" u="none" strike="noStrike" baseline="0">
                          <a:effectLst/>
                        </a:rPr>
                        <a:t>minimum negative Sentiment</a:t>
                      </a:r>
                      <a:endParaRPr lang="en-IN" sz="2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500" u="none" strike="noStrike" baseline="0">
                          <a:effectLst/>
                        </a:rPr>
                        <a:t>363</a:t>
                      </a:r>
                      <a:endParaRPr lang="en-IN" sz="2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500" u="none" strike="noStrike" baseline="0">
                          <a:effectLst/>
                        </a:rPr>
                        <a:t>public speaking</a:t>
                      </a:r>
                      <a:endParaRPr lang="en-IN" sz="2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696878"/>
                  </a:ext>
                </a:extLst>
              </a:tr>
              <a:tr h="48244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500" u="none" strike="noStrike" baseline="0">
                          <a:effectLst/>
                        </a:rPr>
                        <a:t>maximum neutral Sentiment </a:t>
                      </a:r>
                      <a:endParaRPr lang="en-IN" sz="2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500" u="none" strike="noStrike" baseline="0">
                          <a:effectLst/>
                        </a:rPr>
                        <a:t>234</a:t>
                      </a:r>
                      <a:endParaRPr lang="en-IN" sz="2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500" u="none" strike="noStrike" baseline="0">
                          <a:effectLst/>
                        </a:rPr>
                        <a:t>science</a:t>
                      </a:r>
                      <a:endParaRPr lang="en-IN" sz="2500" b="0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872895"/>
                  </a:ext>
                </a:extLst>
              </a:tr>
              <a:tr h="84088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500" u="none" strike="noStrike" baseline="0" dirty="0">
                          <a:effectLst/>
                        </a:rPr>
                        <a:t>minimum  neutral Sentiment</a:t>
                      </a:r>
                      <a:endParaRPr lang="en-IN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500" u="none" strike="noStrike" baseline="0" dirty="0">
                          <a:effectLst/>
                        </a:rPr>
                        <a:t>142</a:t>
                      </a:r>
                      <a:endParaRPr lang="en-IN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500" u="none" strike="noStrike" baseline="0" dirty="0">
                          <a:effectLst/>
                        </a:rPr>
                        <a:t>public speaking</a:t>
                      </a:r>
                      <a:endParaRPr lang="en-IN" sz="2500" b="0" i="0" u="none" strike="noStrike" baseline="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5255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503375" y="127215"/>
            <a:ext cx="7123678" cy="7173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4000" dirty="0" smtClean="0">
                <a:latin typeface="Agency FB" panose="020B0503020202020204" pitchFamily="34" charset="0"/>
              </a:rPr>
              <a:t>SENTIMENT TYPE FOR EACH CATEGORY</a:t>
            </a:r>
            <a:endParaRPr lang="en-IN" sz="4000" dirty="0">
              <a:latin typeface="Agency FB" panose="020B050302020202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213" y="5143500"/>
            <a:ext cx="4812108" cy="457486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0540" y="1214661"/>
            <a:ext cx="2523915" cy="319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6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980620" y="0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709708"/>
              </p:ext>
            </p:extLst>
          </p:nvPr>
        </p:nvGraphicFramePr>
        <p:xfrm>
          <a:off x="2362200" y="1790696"/>
          <a:ext cx="15620999" cy="43434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6357">
                  <a:extLst>
                    <a:ext uri="{9D8B030D-6E8A-4147-A177-3AD203B41FA5}">
                      <a16:colId xmlns:a16="http://schemas.microsoft.com/office/drawing/2014/main" val="3131615799"/>
                    </a:ext>
                  </a:extLst>
                </a:gridCol>
                <a:gridCol w="797668">
                  <a:extLst>
                    <a:ext uri="{9D8B030D-6E8A-4147-A177-3AD203B41FA5}">
                      <a16:colId xmlns:a16="http://schemas.microsoft.com/office/drawing/2014/main" val="3502163751"/>
                    </a:ext>
                  </a:extLst>
                </a:gridCol>
                <a:gridCol w="814287">
                  <a:extLst>
                    <a:ext uri="{9D8B030D-6E8A-4147-A177-3AD203B41FA5}">
                      <a16:colId xmlns:a16="http://schemas.microsoft.com/office/drawing/2014/main" val="4009841673"/>
                    </a:ext>
                  </a:extLst>
                </a:gridCol>
                <a:gridCol w="797668">
                  <a:extLst>
                    <a:ext uri="{9D8B030D-6E8A-4147-A177-3AD203B41FA5}">
                      <a16:colId xmlns:a16="http://schemas.microsoft.com/office/drawing/2014/main" val="889073024"/>
                    </a:ext>
                  </a:extLst>
                </a:gridCol>
                <a:gridCol w="797668">
                  <a:extLst>
                    <a:ext uri="{9D8B030D-6E8A-4147-A177-3AD203B41FA5}">
                      <a16:colId xmlns:a16="http://schemas.microsoft.com/office/drawing/2014/main" val="2499466504"/>
                    </a:ext>
                  </a:extLst>
                </a:gridCol>
                <a:gridCol w="1329447">
                  <a:extLst>
                    <a:ext uri="{9D8B030D-6E8A-4147-A177-3AD203B41FA5}">
                      <a16:colId xmlns:a16="http://schemas.microsoft.com/office/drawing/2014/main" val="3104967964"/>
                    </a:ext>
                  </a:extLst>
                </a:gridCol>
                <a:gridCol w="797668">
                  <a:extLst>
                    <a:ext uri="{9D8B030D-6E8A-4147-A177-3AD203B41FA5}">
                      <a16:colId xmlns:a16="http://schemas.microsoft.com/office/drawing/2014/main" val="1811884967"/>
                    </a:ext>
                  </a:extLst>
                </a:gridCol>
                <a:gridCol w="1080175">
                  <a:extLst>
                    <a:ext uri="{9D8B030D-6E8A-4147-A177-3AD203B41FA5}">
                      <a16:colId xmlns:a16="http://schemas.microsoft.com/office/drawing/2014/main" val="3600356901"/>
                    </a:ext>
                  </a:extLst>
                </a:gridCol>
                <a:gridCol w="1046939">
                  <a:extLst>
                    <a:ext uri="{9D8B030D-6E8A-4147-A177-3AD203B41FA5}">
                      <a16:colId xmlns:a16="http://schemas.microsoft.com/office/drawing/2014/main" val="1466645832"/>
                    </a:ext>
                  </a:extLst>
                </a:gridCol>
                <a:gridCol w="947231">
                  <a:extLst>
                    <a:ext uri="{9D8B030D-6E8A-4147-A177-3AD203B41FA5}">
                      <a16:colId xmlns:a16="http://schemas.microsoft.com/office/drawing/2014/main" val="854946070"/>
                    </a:ext>
                  </a:extLst>
                </a:gridCol>
                <a:gridCol w="797668">
                  <a:extLst>
                    <a:ext uri="{9D8B030D-6E8A-4147-A177-3AD203B41FA5}">
                      <a16:colId xmlns:a16="http://schemas.microsoft.com/office/drawing/2014/main" val="2536835432"/>
                    </a:ext>
                  </a:extLst>
                </a:gridCol>
                <a:gridCol w="797668">
                  <a:extLst>
                    <a:ext uri="{9D8B030D-6E8A-4147-A177-3AD203B41FA5}">
                      <a16:colId xmlns:a16="http://schemas.microsoft.com/office/drawing/2014/main" val="38258634"/>
                    </a:ext>
                  </a:extLst>
                </a:gridCol>
                <a:gridCol w="864140">
                  <a:extLst>
                    <a:ext uri="{9D8B030D-6E8A-4147-A177-3AD203B41FA5}">
                      <a16:colId xmlns:a16="http://schemas.microsoft.com/office/drawing/2014/main" val="554536306"/>
                    </a:ext>
                  </a:extLst>
                </a:gridCol>
                <a:gridCol w="797668">
                  <a:extLst>
                    <a:ext uri="{9D8B030D-6E8A-4147-A177-3AD203B41FA5}">
                      <a16:colId xmlns:a16="http://schemas.microsoft.com/office/drawing/2014/main" val="2988934955"/>
                    </a:ext>
                  </a:extLst>
                </a:gridCol>
                <a:gridCol w="1046939">
                  <a:extLst>
                    <a:ext uri="{9D8B030D-6E8A-4147-A177-3AD203B41FA5}">
                      <a16:colId xmlns:a16="http://schemas.microsoft.com/office/drawing/2014/main" val="708021646"/>
                    </a:ext>
                  </a:extLst>
                </a:gridCol>
                <a:gridCol w="797668">
                  <a:extLst>
                    <a:ext uri="{9D8B030D-6E8A-4147-A177-3AD203B41FA5}">
                      <a16:colId xmlns:a16="http://schemas.microsoft.com/office/drawing/2014/main" val="2705755246"/>
                    </a:ext>
                  </a:extLst>
                </a:gridCol>
                <a:gridCol w="864140">
                  <a:extLst>
                    <a:ext uri="{9D8B030D-6E8A-4147-A177-3AD203B41FA5}">
                      <a16:colId xmlns:a16="http://schemas.microsoft.com/office/drawing/2014/main" val="3191985978"/>
                    </a:ext>
                  </a:extLst>
                </a:gridCol>
              </a:tblGrid>
              <a:tr h="24136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Category</a:t>
                      </a:r>
                      <a:endParaRPr lang="en-IN" sz="1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adore</a:t>
                      </a:r>
                      <a:endParaRPr lang="en-IN" sz="1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cherish</a:t>
                      </a:r>
                      <a:endParaRPr lang="en-IN" sz="1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disgust</a:t>
                      </a:r>
                      <a:endParaRPr lang="en-IN" sz="1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dislike</a:t>
                      </a:r>
                      <a:endParaRPr lang="en-IN" sz="1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hate</a:t>
                      </a:r>
                      <a:endParaRPr lang="en-IN" sz="1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heart</a:t>
                      </a:r>
                      <a:endParaRPr lang="en-IN" sz="1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indifferent</a:t>
                      </a:r>
                      <a:endParaRPr lang="en-IN" sz="1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interested</a:t>
                      </a:r>
                      <a:endParaRPr lang="en-IN" sz="1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intrigued</a:t>
                      </a:r>
                      <a:endParaRPr lang="en-IN" sz="1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like</a:t>
                      </a:r>
                      <a:endParaRPr lang="en-IN" sz="1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love</a:t>
                      </a:r>
                      <a:endParaRPr lang="en-IN" sz="1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peeking</a:t>
                      </a:r>
                      <a:endParaRPr lang="en-IN" sz="1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scared</a:t>
                      </a:r>
                      <a:endParaRPr lang="en-IN" sz="1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super love</a:t>
                      </a:r>
                      <a:endParaRPr lang="en-IN" sz="1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want</a:t>
                      </a:r>
                      <a:endParaRPr lang="en-IN" sz="1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worried</a:t>
                      </a:r>
                      <a:endParaRPr lang="en-IN" sz="1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755147"/>
                  </a:ext>
                </a:extLst>
              </a:tr>
              <a:tr h="24136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studying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66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103516"/>
                  </a:ext>
                </a:extLst>
              </a:tr>
              <a:tr h="24136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healthy eating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122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121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108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388628"/>
                  </a:ext>
                </a:extLst>
              </a:tr>
              <a:tr h="24136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technology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129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98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121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96</a:t>
                      </a:r>
                      <a:endParaRPr lang="en-I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88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793012"/>
                  </a:ext>
                </a:extLst>
              </a:tr>
              <a:tr h="24136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food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130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108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123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684991"/>
                  </a:ext>
                </a:extLst>
              </a:tr>
              <a:tr h="24136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cooking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125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88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120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304259"/>
                  </a:ext>
                </a:extLst>
              </a:tr>
              <a:tr h="24136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dogs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72</a:t>
                      </a:r>
                      <a:endParaRPr lang="en-I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62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207112"/>
                  </a:ext>
                </a:extLst>
              </a:tr>
              <a:tr h="24136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soccer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88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008353"/>
                  </a:ext>
                </a:extLst>
              </a:tr>
              <a:tr h="24136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public speaking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65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69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61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88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65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82911"/>
                  </a:ext>
                </a:extLst>
              </a:tr>
              <a:tr h="24136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science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118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122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118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126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995004"/>
                  </a:ext>
                </a:extLst>
              </a:tr>
              <a:tr h="24136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tennis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88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805011"/>
                  </a:ext>
                </a:extLst>
              </a:tr>
              <a:tr h="24136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travel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122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805331"/>
                  </a:ext>
                </a:extLst>
              </a:tr>
              <a:tr h="24136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fitness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88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956474"/>
                  </a:ext>
                </a:extLst>
              </a:tr>
              <a:tr h="24136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education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88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262727"/>
                  </a:ext>
                </a:extLst>
              </a:tr>
              <a:tr h="24136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veganism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65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78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69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68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047110"/>
                  </a:ext>
                </a:extLst>
              </a:tr>
              <a:tr h="24136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animals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125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122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128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120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129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132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123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122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121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486172"/>
                  </a:ext>
                </a:extLst>
              </a:tr>
              <a:tr h="240135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culture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98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108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122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295998"/>
                  </a:ext>
                </a:extLst>
              </a:tr>
              <a:tr h="24136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 dirty="0">
                          <a:effectLst/>
                        </a:rPr>
                        <a:t>Totals </a:t>
                      </a:r>
                      <a:endParaRPr lang="en-I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1548</a:t>
                      </a:r>
                      <a:endParaRPr lang="en-IN" sz="15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1501</a:t>
                      </a:r>
                      <a:endParaRPr lang="en-IN" sz="15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1526</a:t>
                      </a:r>
                      <a:endParaRPr lang="en-IN" sz="15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1548</a:t>
                      </a:r>
                      <a:endParaRPr lang="en-IN" sz="15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1551</a:t>
                      </a:r>
                      <a:endParaRPr lang="en-IN" sz="15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1622</a:t>
                      </a:r>
                      <a:endParaRPr lang="en-IN" sz="15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1512</a:t>
                      </a:r>
                      <a:endParaRPr lang="en-IN" sz="15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1549</a:t>
                      </a:r>
                      <a:endParaRPr lang="en-IN" sz="15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1475</a:t>
                      </a:r>
                      <a:endParaRPr lang="en-IN" sz="15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1520</a:t>
                      </a:r>
                      <a:endParaRPr lang="en-IN" sz="15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1534</a:t>
                      </a:r>
                      <a:endParaRPr lang="en-IN" sz="15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1559</a:t>
                      </a:r>
                      <a:endParaRPr lang="en-IN" sz="15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1572</a:t>
                      </a:r>
                      <a:endParaRPr lang="en-IN" sz="15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1519</a:t>
                      </a:r>
                      <a:endParaRPr lang="en-IN" sz="15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1539</a:t>
                      </a:r>
                      <a:endParaRPr lang="en-IN" sz="15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1497</a:t>
                      </a:r>
                      <a:endParaRPr lang="en-IN" sz="15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7" marR="4377" marT="4377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396191"/>
                  </a:ext>
                </a:extLst>
              </a:tr>
            </a:tbl>
          </a:graphicData>
        </a:graphic>
      </p:graphicFrame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3998932"/>
              </p:ext>
            </p:extLst>
          </p:nvPr>
        </p:nvGraphicFramePr>
        <p:xfrm>
          <a:off x="5731058" y="6213457"/>
          <a:ext cx="7485843" cy="39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425" y="6213457"/>
            <a:ext cx="4605774" cy="390013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0865" y="6137818"/>
            <a:ext cx="3288666" cy="411575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362200" y="376302"/>
            <a:ext cx="9296400" cy="10156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6000" dirty="0" smtClean="0">
                <a:latin typeface="Agency FB" panose="020B0503020202020204" pitchFamily="34" charset="0"/>
              </a:rPr>
              <a:t>REACTION TYPE FOR EACH CATEGORY</a:t>
            </a:r>
            <a:endParaRPr lang="en-IN" sz="6000" dirty="0">
              <a:latin typeface="Agency FB" panose="020B0503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963400" y="376302"/>
            <a:ext cx="6019799" cy="107721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Agency FB" panose="020B0503020202020204" pitchFamily="34" charset="0"/>
              </a:rPr>
              <a:t>Animal Category has the Highest sentiment score  </a:t>
            </a:r>
            <a:r>
              <a:rPr lang="en-IN" sz="3200" b="1" dirty="0" smtClean="0">
                <a:latin typeface="Agency FB" panose="020B0503020202020204" pitchFamily="34" charset="0"/>
              </a:rPr>
              <a:t>74965</a:t>
            </a:r>
            <a:endParaRPr lang="en-IN" sz="32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96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980620" y="0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66395"/>
              </p:ext>
            </p:extLst>
          </p:nvPr>
        </p:nvGraphicFramePr>
        <p:xfrm>
          <a:off x="2253799" y="1257288"/>
          <a:ext cx="3740146" cy="616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0073">
                  <a:extLst>
                    <a:ext uri="{9D8B030D-6E8A-4147-A177-3AD203B41FA5}">
                      <a16:colId xmlns:a16="http://schemas.microsoft.com/office/drawing/2014/main" val="790843771"/>
                    </a:ext>
                  </a:extLst>
                </a:gridCol>
                <a:gridCol w="1870073">
                  <a:extLst>
                    <a:ext uri="{9D8B030D-6E8A-4147-A177-3AD203B41FA5}">
                      <a16:colId xmlns:a16="http://schemas.microsoft.com/office/drawing/2014/main" val="3086220957"/>
                    </a:ext>
                  </a:extLst>
                </a:gridCol>
              </a:tblGrid>
              <a:tr h="246560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Hours</a:t>
                      </a:r>
                      <a:endParaRPr lang="en-IN" sz="1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Count </a:t>
                      </a:r>
                      <a:endParaRPr lang="en-IN" sz="1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085213"/>
                  </a:ext>
                </a:extLst>
              </a:tr>
              <a:tr h="246560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1029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472395"/>
                  </a:ext>
                </a:extLst>
              </a:tr>
              <a:tr h="246560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1017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141529"/>
                  </a:ext>
                </a:extLst>
              </a:tr>
              <a:tr h="246560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975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371666"/>
                  </a:ext>
                </a:extLst>
              </a:tr>
              <a:tr h="246560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1024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450633"/>
                  </a:ext>
                </a:extLst>
              </a:tr>
              <a:tr h="246560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1011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733839"/>
                  </a:ext>
                </a:extLst>
              </a:tr>
              <a:tr h="246560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5</a:t>
                      </a:r>
                      <a:endParaRPr lang="en-I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1038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407232"/>
                  </a:ext>
                </a:extLst>
              </a:tr>
              <a:tr h="246560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6</a:t>
                      </a:r>
                      <a:endParaRPr lang="en-I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1087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939057"/>
                  </a:ext>
                </a:extLst>
              </a:tr>
              <a:tr h="246560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1044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087993"/>
                  </a:ext>
                </a:extLst>
              </a:tr>
              <a:tr h="246560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1060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217190"/>
                  </a:ext>
                </a:extLst>
              </a:tr>
              <a:tr h="246560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1075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918673"/>
                  </a:ext>
                </a:extLst>
              </a:tr>
              <a:tr h="246560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1001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340770"/>
                  </a:ext>
                </a:extLst>
              </a:tr>
              <a:tr h="246560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1026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059505"/>
                  </a:ext>
                </a:extLst>
              </a:tr>
              <a:tr h="246560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960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948224"/>
                  </a:ext>
                </a:extLst>
              </a:tr>
              <a:tr h="246560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1013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343930"/>
                  </a:ext>
                </a:extLst>
              </a:tr>
              <a:tr h="246560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1001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99104"/>
                  </a:ext>
                </a:extLst>
              </a:tr>
              <a:tr h="246560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1021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345121"/>
                  </a:ext>
                </a:extLst>
              </a:tr>
              <a:tr h="246560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1044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177750"/>
                  </a:ext>
                </a:extLst>
              </a:tr>
              <a:tr h="246560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988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436064"/>
                  </a:ext>
                </a:extLst>
              </a:tr>
              <a:tr h="246560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18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1013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796916"/>
                  </a:ext>
                </a:extLst>
              </a:tr>
              <a:tr h="246560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1010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688327"/>
                  </a:ext>
                </a:extLst>
              </a:tr>
              <a:tr h="246560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1024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672387"/>
                  </a:ext>
                </a:extLst>
              </a:tr>
              <a:tr h="246560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1019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616340"/>
                  </a:ext>
                </a:extLst>
              </a:tr>
              <a:tr h="246560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1021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477422"/>
                  </a:ext>
                </a:extLst>
              </a:tr>
              <a:tr h="246560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23</a:t>
                      </a:r>
                      <a:endParaRPr lang="en-I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1072</a:t>
                      </a:r>
                      <a:endParaRPr lang="en-I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483559"/>
                  </a:ext>
                </a:extLst>
              </a:tr>
            </a:tbl>
          </a:graphicData>
        </a:graphic>
      </p:graphicFrame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155764"/>
              </p:ext>
            </p:extLst>
          </p:nvPr>
        </p:nvGraphicFramePr>
        <p:xfrm>
          <a:off x="6476999" y="1257300"/>
          <a:ext cx="11049001" cy="6163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2253799" y="376302"/>
            <a:ext cx="1172669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800" dirty="0" smtClean="0">
                <a:latin typeface="Agency FB" panose="020B0503020202020204" pitchFamily="34" charset="0"/>
              </a:rPr>
              <a:t>USER    BEHAVIOUR</a:t>
            </a:r>
            <a:endParaRPr lang="en-IN" sz="4800" dirty="0">
              <a:latin typeface="Agency FB" panose="020B0503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66475" y="7329671"/>
            <a:ext cx="2705100" cy="27051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68679" y="7594344"/>
            <a:ext cx="2519599" cy="25195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41033" y="8184584"/>
            <a:ext cx="1791684" cy="185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2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980620" y="0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79755"/>
              </p:ext>
            </p:extLst>
          </p:nvPr>
        </p:nvGraphicFramePr>
        <p:xfrm>
          <a:off x="2107519" y="1638299"/>
          <a:ext cx="7265081" cy="1917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271">
                  <a:extLst>
                    <a:ext uri="{9D8B030D-6E8A-4147-A177-3AD203B41FA5}">
                      <a16:colId xmlns:a16="http://schemas.microsoft.com/office/drawing/2014/main" val="561725126"/>
                    </a:ext>
                  </a:extLst>
                </a:gridCol>
                <a:gridCol w="3632539">
                  <a:extLst>
                    <a:ext uri="{9D8B030D-6E8A-4147-A177-3AD203B41FA5}">
                      <a16:colId xmlns:a16="http://schemas.microsoft.com/office/drawing/2014/main" val="3250335451"/>
                    </a:ext>
                  </a:extLst>
                </a:gridCol>
                <a:gridCol w="1816271">
                  <a:extLst>
                    <a:ext uri="{9D8B030D-6E8A-4147-A177-3AD203B41FA5}">
                      <a16:colId xmlns:a16="http://schemas.microsoft.com/office/drawing/2014/main" val="3018517444"/>
                    </a:ext>
                  </a:extLst>
                </a:gridCol>
              </a:tblGrid>
              <a:tr h="357283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2500" u="none" strike="noStrike" baseline="0">
                          <a:effectLst/>
                        </a:rPr>
                        <a:t>Social Media Buzz:</a:t>
                      </a:r>
                      <a:endParaRPr lang="en-IN" sz="2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802832"/>
                  </a:ext>
                </a:extLst>
              </a:tr>
              <a:tr h="357283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C00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IN" sz="2500" u="none" strike="noStrike" baseline="0" dirty="0">
                          <a:effectLst/>
                        </a:rPr>
                        <a:t>Positive Sentiment: 54%  </a:t>
                      </a:r>
                      <a:br>
                        <a:rPr lang="en-IN" sz="2500" u="none" strike="noStrike" baseline="0" dirty="0">
                          <a:effectLst/>
                        </a:rPr>
                      </a:br>
                      <a:r>
                        <a:rPr lang="en-IN" sz="2500" u="none" strike="noStrike" baseline="0" dirty="0">
                          <a:effectLst/>
                        </a:rPr>
                        <a:t>Neutral Sentiment: 14%</a:t>
                      </a:r>
                      <a:br>
                        <a:rPr lang="en-IN" sz="2500" u="none" strike="noStrike" baseline="0" dirty="0">
                          <a:effectLst/>
                        </a:rPr>
                      </a:br>
                      <a:r>
                        <a:rPr lang="en-IN" sz="2500" u="none" strike="noStrike" baseline="0" dirty="0">
                          <a:effectLst/>
                        </a:rPr>
                        <a:t>Negative Sentiment: 32%</a:t>
                      </a:r>
                      <a:br>
                        <a:rPr lang="en-IN" sz="2500" u="none" strike="noStrike" baseline="0" dirty="0">
                          <a:effectLst/>
                        </a:rPr>
                      </a:br>
                      <a:endParaRPr lang="en-IN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09885"/>
                  </a:ext>
                </a:extLst>
              </a:tr>
              <a:tr h="357283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452377"/>
                  </a:ext>
                </a:extLst>
              </a:tr>
              <a:tr h="702949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759544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479965"/>
              </p:ext>
            </p:extLst>
          </p:nvPr>
        </p:nvGraphicFramePr>
        <p:xfrm>
          <a:off x="1905000" y="4529246"/>
          <a:ext cx="7467600" cy="48814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67600">
                  <a:extLst>
                    <a:ext uri="{9D8B030D-6E8A-4147-A177-3AD203B41FA5}">
                      <a16:colId xmlns:a16="http://schemas.microsoft.com/office/drawing/2014/main" val="2867276637"/>
                    </a:ext>
                  </a:extLst>
                </a:gridCol>
              </a:tblGrid>
              <a:tr h="4881454">
                <a:tc>
                  <a:txBody>
                    <a:bodyPr/>
                    <a:lstStyle/>
                    <a:p>
                      <a:pPr algn="ctr" fontAlgn="b"/>
                      <a:r>
                        <a:rPr lang="en-GB" sz="3600" i="1" u="none" strike="noStrike" dirty="0">
                          <a:effectLst/>
                          <a:latin typeface="Agency FB" panose="020B0503020202020204" pitchFamily="34" charset="0"/>
                        </a:rPr>
                        <a:t>This breakdown shows that the majority of the buzz around the social media platform is positive, with over half of the mentions reflecting a </a:t>
                      </a:r>
                      <a:r>
                        <a:rPr lang="en-GB" sz="3600" i="1" u="none" strike="noStrike" dirty="0" smtClean="0">
                          <a:effectLst/>
                          <a:latin typeface="Agency FB" panose="020B0503020202020204" pitchFamily="34" charset="0"/>
                        </a:rPr>
                        <a:t>favourable </a:t>
                      </a:r>
                      <a:r>
                        <a:rPr lang="en-GB" sz="3600" i="1" u="none" strike="noStrike" dirty="0">
                          <a:effectLst/>
                          <a:latin typeface="Agency FB" panose="020B0503020202020204" pitchFamily="34" charset="0"/>
                        </a:rPr>
                        <a:t>view. However, there is still a significant portion of negative sentiment at 32%, indicating some areas of concern or dissatisfaction. The remaining 14% of mentions are neutral, suggesting a balanced or indifferent perspective.</a:t>
                      </a:r>
                      <a:endParaRPr lang="en-GB" sz="3600" b="0" i="1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6350" marR="6350" marT="6350" marB="0" anchor="b">
                    <a:gradFill flip="none" rotWithShape="1">
                      <a:gsLst>
                        <a:gs pos="0">
                          <a:srgbClr val="7B60A0">
                            <a:tint val="66000"/>
                            <a:satMod val="160000"/>
                          </a:srgbClr>
                        </a:gs>
                        <a:gs pos="50000">
                          <a:srgbClr val="7B60A0">
                            <a:tint val="44500"/>
                            <a:satMod val="160000"/>
                          </a:srgbClr>
                        </a:gs>
                        <a:gs pos="100000">
                          <a:srgbClr val="7B60A0">
                            <a:tint val="23500"/>
                            <a:satMod val="160000"/>
                          </a:srgbClr>
                        </a:gs>
                      </a:gsLst>
                      <a:lin ang="189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67446430"/>
                  </a:ext>
                </a:extLst>
              </a:tr>
            </a:tbl>
          </a:graphicData>
        </a:graphic>
      </p:graphicFrame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5547129"/>
              </p:ext>
            </p:extLst>
          </p:nvPr>
        </p:nvGraphicFramePr>
        <p:xfrm>
          <a:off x="10556748" y="876300"/>
          <a:ext cx="7350251" cy="792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2107519" y="376302"/>
            <a:ext cx="7265081" cy="10156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6000" dirty="0" smtClean="0">
                <a:latin typeface="Agency FB" panose="020B0503020202020204" pitchFamily="34" charset="0"/>
              </a:rPr>
              <a:t>RATE OF SENTIMENT</a:t>
            </a:r>
            <a:endParaRPr lang="en-IN" sz="60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97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936480" y="0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078508"/>
              </p:ext>
            </p:extLst>
          </p:nvPr>
        </p:nvGraphicFramePr>
        <p:xfrm>
          <a:off x="2107520" y="1562100"/>
          <a:ext cx="3170377" cy="21411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487337">
                  <a:extLst>
                    <a:ext uri="{9D8B030D-6E8A-4147-A177-3AD203B41FA5}">
                      <a16:colId xmlns:a16="http://schemas.microsoft.com/office/drawing/2014/main" val="1684966715"/>
                    </a:ext>
                  </a:extLst>
                </a:gridCol>
                <a:gridCol w="1683040">
                  <a:extLst>
                    <a:ext uri="{9D8B030D-6E8A-4147-A177-3AD203B41FA5}">
                      <a16:colId xmlns:a16="http://schemas.microsoft.com/office/drawing/2014/main" val="37489960"/>
                    </a:ext>
                  </a:extLst>
                </a:gridCol>
              </a:tblGrid>
              <a:tr h="627206">
                <a:tc>
                  <a:txBody>
                    <a:bodyPr/>
                    <a:lstStyle/>
                    <a:p>
                      <a:pPr algn="l" fontAlgn="b"/>
                      <a:r>
                        <a:rPr lang="en-IN" sz="2500" u="none" strike="noStrike" baseline="0">
                          <a:effectLst/>
                        </a:rPr>
                        <a:t>Year</a:t>
                      </a:r>
                      <a:endParaRPr lang="en-IN" sz="2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500" u="none" strike="noStrike" baseline="0">
                          <a:effectLst/>
                        </a:rPr>
                        <a:t>Users</a:t>
                      </a:r>
                      <a:endParaRPr lang="en-IN" sz="2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074293"/>
                  </a:ext>
                </a:extLst>
              </a:tr>
              <a:tr h="886740">
                <a:tc>
                  <a:txBody>
                    <a:bodyPr/>
                    <a:lstStyle/>
                    <a:p>
                      <a:pPr algn="r" fontAlgn="b"/>
                      <a:r>
                        <a:rPr lang="en-IN" sz="2500" u="none" strike="noStrike" baseline="0" dirty="0">
                          <a:effectLst/>
                        </a:rPr>
                        <a:t>2020</a:t>
                      </a:r>
                      <a:endParaRPr lang="en-IN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500" u="none" strike="noStrike" baseline="0">
                          <a:effectLst/>
                        </a:rPr>
                        <a:t>500</a:t>
                      </a:r>
                      <a:endParaRPr lang="en-IN" sz="2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847068"/>
                  </a:ext>
                </a:extLst>
              </a:tr>
              <a:tr h="627206">
                <a:tc>
                  <a:txBody>
                    <a:bodyPr/>
                    <a:lstStyle/>
                    <a:p>
                      <a:pPr algn="r" fontAlgn="b"/>
                      <a:r>
                        <a:rPr lang="en-IN" sz="2500" u="none" strike="noStrike" baseline="0">
                          <a:effectLst/>
                        </a:rPr>
                        <a:t>2021</a:t>
                      </a:r>
                      <a:endParaRPr lang="en-IN" sz="2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500" u="none" strike="noStrike" baseline="0" dirty="0">
                          <a:effectLst/>
                        </a:rPr>
                        <a:t>496</a:t>
                      </a:r>
                      <a:endParaRPr lang="en-IN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442626"/>
                  </a:ext>
                </a:extLst>
              </a:tr>
            </a:tbl>
          </a:graphicData>
        </a:graphic>
      </p:graphicFrame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9279415"/>
              </p:ext>
            </p:extLst>
          </p:nvPr>
        </p:nvGraphicFramePr>
        <p:xfrm>
          <a:off x="2107521" y="4192743"/>
          <a:ext cx="7519533" cy="4760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5424176" y="1562099"/>
            <a:ext cx="3487909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gency FB" panose="020B0503020202020204" pitchFamily="34" charset="0"/>
              </a:rPr>
              <a:t>rate of increase in user's in Social buzz is </a:t>
            </a:r>
            <a:r>
              <a:rPr lang="en-GB" sz="3600" dirty="0" smtClean="0">
                <a:latin typeface="Agency FB" panose="020B0503020202020204" pitchFamily="34" charset="0"/>
              </a:rPr>
              <a:t>Comparatively </a:t>
            </a:r>
            <a:r>
              <a:rPr lang="en-GB" sz="3600" dirty="0">
                <a:latin typeface="Agency FB" panose="020B0503020202020204" pitchFamily="34" charset="0"/>
              </a:rPr>
              <a:t>low </a:t>
            </a:r>
            <a:endParaRPr lang="en-IN" sz="3600" dirty="0">
              <a:latin typeface="Agency FB" panose="020B0503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07521" y="376302"/>
            <a:ext cx="785696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5400" dirty="0" smtClean="0">
                <a:latin typeface="Agency FB" panose="020B0503020202020204" pitchFamily="34" charset="0"/>
              </a:rPr>
              <a:t>GROWTH OF USERS PER YEAR</a:t>
            </a:r>
            <a:endParaRPr lang="en-IN" sz="5400" dirty="0">
              <a:latin typeface="Agency FB" panose="020B0503020202020204" pitchFamily="34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092615"/>
              </p:ext>
            </p:extLst>
          </p:nvPr>
        </p:nvGraphicFramePr>
        <p:xfrm>
          <a:off x="10110108" y="406141"/>
          <a:ext cx="2096346" cy="61326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6515">
                  <a:extLst>
                    <a:ext uri="{9D8B030D-6E8A-4147-A177-3AD203B41FA5}">
                      <a16:colId xmlns:a16="http://schemas.microsoft.com/office/drawing/2014/main" val="375869309"/>
                    </a:ext>
                  </a:extLst>
                </a:gridCol>
                <a:gridCol w="1109831">
                  <a:extLst>
                    <a:ext uri="{9D8B030D-6E8A-4147-A177-3AD203B41FA5}">
                      <a16:colId xmlns:a16="http://schemas.microsoft.com/office/drawing/2014/main" val="1779670637"/>
                    </a:ext>
                  </a:extLst>
                </a:gridCol>
              </a:tblGrid>
              <a:tr h="190891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Hour</a:t>
                      </a:r>
                      <a:endParaRPr lang="en-IN" sz="1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Count</a:t>
                      </a:r>
                      <a:endParaRPr lang="en-IN" sz="1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769980"/>
                  </a:ext>
                </a:extLst>
              </a:tr>
              <a:tr h="269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893548"/>
                  </a:ext>
                </a:extLst>
              </a:tr>
              <a:tr h="190891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769409"/>
                  </a:ext>
                </a:extLst>
              </a:tr>
              <a:tr h="190891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298314"/>
                  </a:ext>
                </a:extLst>
              </a:tr>
              <a:tr h="190891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18351"/>
                  </a:ext>
                </a:extLst>
              </a:tr>
              <a:tr h="190891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926953"/>
                  </a:ext>
                </a:extLst>
              </a:tr>
              <a:tr h="190891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02402"/>
                  </a:ext>
                </a:extLst>
              </a:tr>
              <a:tr h="190891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93630"/>
                  </a:ext>
                </a:extLst>
              </a:tr>
              <a:tr h="190891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5286"/>
                  </a:ext>
                </a:extLst>
              </a:tr>
              <a:tr h="190891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8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359777"/>
                  </a:ext>
                </a:extLst>
              </a:tr>
              <a:tr h="190891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486448"/>
                  </a:ext>
                </a:extLst>
              </a:tr>
              <a:tr h="190891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74635"/>
                  </a:ext>
                </a:extLst>
              </a:tr>
              <a:tr h="190891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248186"/>
                  </a:ext>
                </a:extLst>
              </a:tr>
              <a:tr h="190891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782175"/>
                  </a:ext>
                </a:extLst>
              </a:tr>
              <a:tr h="190891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873995"/>
                  </a:ext>
                </a:extLst>
              </a:tr>
              <a:tr h="190891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073817"/>
                  </a:ext>
                </a:extLst>
              </a:tr>
              <a:tr h="190891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49612"/>
                  </a:ext>
                </a:extLst>
              </a:tr>
              <a:tr h="190891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28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865973"/>
                  </a:ext>
                </a:extLst>
              </a:tr>
              <a:tr h="190891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17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18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872266"/>
                  </a:ext>
                </a:extLst>
              </a:tr>
              <a:tr h="190891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18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329739"/>
                  </a:ext>
                </a:extLst>
              </a:tr>
              <a:tr h="190891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28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966047"/>
                  </a:ext>
                </a:extLst>
              </a:tr>
              <a:tr h="190891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259485"/>
                  </a:ext>
                </a:extLst>
              </a:tr>
              <a:tr h="190891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706765"/>
                  </a:ext>
                </a:extLst>
              </a:tr>
              <a:tr h="190891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497367"/>
                  </a:ext>
                </a:extLst>
              </a:tr>
              <a:tr h="190891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23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572727"/>
                  </a:ext>
                </a:extLst>
              </a:tr>
              <a:tr h="190891"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24</a:t>
                      </a:r>
                      <a:endParaRPr lang="en-I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0</a:t>
                      </a:r>
                      <a:endParaRPr lang="en-I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09" marR="5909" marT="5909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514575"/>
                  </a:ext>
                </a:extLst>
              </a:tr>
            </a:tbl>
          </a:graphicData>
        </a:graphic>
      </p:graphicFrame>
      <p:graphicFrame>
        <p:nvGraphicFramePr>
          <p:cNvPr id="25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6634206"/>
              </p:ext>
            </p:extLst>
          </p:nvPr>
        </p:nvGraphicFramePr>
        <p:xfrm>
          <a:off x="12352079" y="406141"/>
          <a:ext cx="5478721" cy="5042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0110108" y="6879585"/>
            <a:ext cx="7720692" cy="193899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6000" dirty="0">
                <a:latin typeface="Agency FB" panose="020B0503020202020204" pitchFamily="34" charset="0"/>
              </a:rPr>
              <a:t>Most of the user's </a:t>
            </a:r>
            <a:r>
              <a:rPr lang="en-GB" sz="6000" dirty="0" smtClean="0">
                <a:latin typeface="Agency FB" panose="020B0503020202020204" pitchFamily="34" charset="0"/>
              </a:rPr>
              <a:t>Spent time in </a:t>
            </a:r>
            <a:r>
              <a:rPr lang="en-GB" sz="6000" dirty="0">
                <a:latin typeface="Agency FB" panose="020B0503020202020204" pitchFamily="34" charset="0"/>
              </a:rPr>
              <a:t>the social buzz at 13:00 pm </a:t>
            </a:r>
            <a:endParaRPr lang="en-IN" sz="60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63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980620" y="0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440471"/>
              </p:ext>
            </p:extLst>
          </p:nvPr>
        </p:nvGraphicFramePr>
        <p:xfrm>
          <a:off x="2527043" y="2740493"/>
          <a:ext cx="5636280" cy="3475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72875">
                  <a:extLst>
                    <a:ext uri="{9D8B030D-6E8A-4147-A177-3AD203B41FA5}">
                      <a16:colId xmlns:a16="http://schemas.microsoft.com/office/drawing/2014/main" val="2592980539"/>
                    </a:ext>
                  </a:extLst>
                </a:gridCol>
                <a:gridCol w="2963405">
                  <a:extLst>
                    <a:ext uri="{9D8B030D-6E8A-4147-A177-3AD203B41FA5}">
                      <a16:colId xmlns:a16="http://schemas.microsoft.com/office/drawing/2014/main" val="3636841750"/>
                    </a:ext>
                  </a:extLst>
                </a:gridCol>
              </a:tblGrid>
              <a:tr h="695168">
                <a:tc>
                  <a:txBody>
                    <a:bodyPr/>
                    <a:lstStyle/>
                    <a:p>
                      <a:pPr algn="l" fontAlgn="b"/>
                      <a:r>
                        <a:rPr lang="en-IN" sz="2500" u="none" strike="noStrike" baseline="0" dirty="0">
                          <a:effectLst/>
                        </a:rPr>
                        <a:t>Type2</a:t>
                      </a:r>
                      <a:endParaRPr lang="en-IN" sz="2500" b="1" i="0" u="none" strike="noStrike" baseline="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5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User Count</a:t>
                      </a:r>
                      <a:endParaRPr lang="en-IN" sz="2500" b="0" i="0" u="none" strike="noStrike" baseline="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081169"/>
                  </a:ext>
                </a:extLst>
              </a:tr>
              <a:tr h="695168">
                <a:tc>
                  <a:txBody>
                    <a:bodyPr/>
                    <a:lstStyle/>
                    <a:p>
                      <a:pPr algn="l" fontAlgn="b"/>
                      <a:r>
                        <a:rPr lang="en-IN" sz="2500" u="none" strike="noStrike" baseline="0" dirty="0">
                          <a:effectLst/>
                        </a:rPr>
                        <a:t>photo</a:t>
                      </a:r>
                      <a:endParaRPr lang="en-IN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500" u="none" strike="noStrike" baseline="0" dirty="0">
                          <a:effectLst/>
                        </a:rPr>
                        <a:t>797</a:t>
                      </a:r>
                      <a:endParaRPr lang="en-IN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144007"/>
                  </a:ext>
                </a:extLst>
              </a:tr>
              <a:tr h="695168">
                <a:tc>
                  <a:txBody>
                    <a:bodyPr/>
                    <a:lstStyle/>
                    <a:p>
                      <a:pPr algn="l" fontAlgn="b"/>
                      <a:r>
                        <a:rPr lang="en-IN" sz="2500" u="none" strike="noStrike" baseline="0" dirty="0">
                          <a:effectLst/>
                        </a:rPr>
                        <a:t>audio</a:t>
                      </a:r>
                      <a:endParaRPr lang="en-IN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500" u="none" strike="noStrike" baseline="0" dirty="0">
                          <a:effectLst/>
                        </a:rPr>
                        <a:t>792</a:t>
                      </a:r>
                      <a:endParaRPr lang="en-IN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409616"/>
                  </a:ext>
                </a:extLst>
              </a:tr>
              <a:tr h="695168">
                <a:tc>
                  <a:txBody>
                    <a:bodyPr/>
                    <a:lstStyle/>
                    <a:p>
                      <a:pPr algn="l" fontAlgn="b"/>
                      <a:r>
                        <a:rPr lang="en-IN" sz="2500" u="none" strike="noStrike" baseline="0">
                          <a:effectLst/>
                        </a:rPr>
                        <a:t>GIF</a:t>
                      </a:r>
                      <a:endParaRPr lang="en-IN" sz="2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500" u="none" strike="noStrike" baseline="0">
                          <a:effectLst/>
                        </a:rPr>
                        <a:t>790</a:t>
                      </a:r>
                      <a:endParaRPr lang="en-IN" sz="2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817681"/>
                  </a:ext>
                </a:extLst>
              </a:tr>
              <a:tr h="695168">
                <a:tc>
                  <a:txBody>
                    <a:bodyPr/>
                    <a:lstStyle/>
                    <a:p>
                      <a:pPr algn="l" fontAlgn="b"/>
                      <a:r>
                        <a:rPr lang="en-IN" sz="2500" u="none" strike="noStrike" baseline="0" dirty="0">
                          <a:effectLst/>
                        </a:rPr>
                        <a:t>video</a:t>
                      </a:r>
                      <a:endParaRPr lang="en-IN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500" u="none" strike="noStrike" baseline="0" dirty="0">
                          <a:effectLst/>
                        </a:rPr>
                        <a:t>787</a:t>
                      </a:r>
                      <a:endParaRPr lang="en-IN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305067"/>
                  </a:ext>
                </a:extLst>
              </a:tr>
            </a:tbl>
          </a:graphicData>
        </a:graphic>
      </p:graphicFrame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5825572"/>
              </p:ext>
            </p:extLst>
          </p:nvPr>
        </p:nvGraphicFramePr>
        <p:xfrm>
          <a:off x="10110760" y="1485898"/>
          <a:ext cx="7872440" cy="5181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514600" y="6972300"/>
            <a:ext cx="1417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6000" dirty="0">
              <a:latin typeface="Agency FB" panose="020B0503020202020204" pitchFamily="34" charset="0"/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268994"/>
              </p:ext>
            </p:extLst>
          </p:nvPr>
        </p:nvGraphicFramePr>
        <p:xfrm>
          <a:off x="2514600" y="6731914"/>
          <a:ext cx="14706600" cy="1835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06600">
                  <a:extLst>
                    <a:ext uri="{9D8B030D-6E8A-4147-A177-3AD203B41FA5}">
                      <a16:colId xmlns:a16="http://schemas.microsoft.com/office/drawing/2014/main" val="3275596810"/>
                    </a:ext>
                  </a:extLst>
                </a:gridCol>
              </a:tblGrid>
              <a:tr h="1470311">
                <a:tc>
                  <a:txBody>
                    <a:bodyPr/>
                    <a:lstStyle/>
                    <a:p>
                      <a:pPr algn="ctr" fontAlgn="b"/>
                      <a:r>
                        <a:rPr lang="en-GB" sz="4000" u="none" strike="noStrike" dirty="0">
                          <a:effectLst/>
                          <a:latin typeface="Agency FB" panose="020B0503020202020204" pitchFamily="34" charset="0"/>
                        </a:rPr>
                        <a:t>Most customers utilize a variety of chat categories, including live chat, </a:t>
                      </a:r>
                      <a:r>
                        <a:rPr lang="en-GB" sz="4000" u="none" strike="noStrike" dirty="0" smtClean="0">
                          <a:effectLst/>
                          <a:latin typeface="Agency FB" panose="020B0503020202020204" pitchFamily="34" charset="0"/>
                        </a:rPr>
                        <a:t>chat bots</a:t>
                      </a:r>
                      <a:r>
                        <a:rPr lang="en-GB" sz="4000" u="none" strike="noStrike" dirty="0">
                          <a:effectLst/>
                          <a:latin typeface="Agency FB" panose="020B0503020202020204" pitchFamily="34" charset="0"/>
                        </a:rPr>
                        <a:t>, web chat to text, and social media support, to meet their diverse needs. Leveraging these options ensures comprehensive and effective customer service.</a:t>
                      </a:r>
                      <a:endParaRPr lang="en-GB" sz="4000" b="0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93993253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221438"/>
              </p:ext>
            </p:extLst>
          </p:nvPr>
        </p:nvGraphicFramePr>
        <p:xfrm>
          <a:off x="2414588" y="8683062"/>
          <a:ext cx="14730412" cy="1225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30412">
                  <a:extLst>
                    <a:ext uri="{9D8B030D-6E8A-4147-A177-3AD203B41FA5}">
                      <a16:colId xmlns:a16="http://schemas.microsoft.com/office/drawing/2014/main" val="2631982384"/>
                    </a:ext>
                  </a:extLst>
                </a:gridCol>
              </a:tblGrid>
              <a:tr h="11977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4000" u="none" strike="noStrike" dirty="0" smtClean="0">
                          <a:effectLst/>
                          <a:latin typeface="Agency FB" panose="020B0503020202020204" pitchFamily="34" charset="0"/>
                        </a:rPr>
                        <a:t>All </a:t>
                      </a:r>
                      <a:r>
                        <a:rPr lang="en-GB" sz="4000" u="none" strike="noStrike" dirty="0">
                          <a:effectLst/>
                          <a:latin typeface="Agency FB" panose="020B0503020202020204" pitchFamily="34" charset="0"/>
                        </a:rPr>
                        <a:t>of the customers are using all type of Communication Categories equally in Conversation to a post or Comment.</a:t>
                      </a:r>
                      <a:endParaRPr lang="en-GB" sz="4000" b="0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61291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743200" y="376302"/>
            <a:ext cx="6302039" cy="11079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6600" dirty="0" smtClean="0">
                <a:latin typeface="Agency FB" panose="020B0503020202020204" pitchFamily="34" charset="0"/>
              </a:rPr>
              <a:t>CONTENT TYPE </a:t>
            </a:r>
            <a:endParaRPr lang="en-IN" sz="66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9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600200" y="1485900"/>
            <a:ext cx="7696200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GB" sz="8000" dirty="0" smtClean="0">
                <a:latin typeface="Agency FB" panose="020B0503020202020204" pitchFamily="34" charset="0"/>
              </a:rPr>
              <a:t>Analysing </a:t>
            </a:r>
            <a:r>
              <a:rPr lang="en-GB" sz="8000" dirty="0">
                <a:latin typeface="Agency FB" panose="020B0503020202020204" pitchFamily="34" charset="0"/>
              </a:rPr>
              <a:t>Social Buzz: A Collaborative Data Insight Project with Andrew Fleming, Marcus </a:t>
            </a:r>
            <a:r>
              <a:rPr lang="en-GB" sz="8000" dirty="0" err="1">
                <a:latin typeface="Agency FB" panose="020B0503020202020204" pitchFamily="34" charset="0"/>
              </a:rPr>
              <a:t>Rompton</a:t>
            </a:r>
            <a:r>
              <a:rPr lang="en-GB" sz="8000" dirty="0">
                <a:latin typeface="Agency FB" panose="020B0503020202020204" pitchFamily="34" charset="0"/>
              </a:rPr>
              <a:t>, and </a:t>
            </a:r>
            <a:r>
              <a:rPr lang="en-GB" sz="8000" dirty="0" smtClean="0">
                <a:latin typeface="Agency FB" panose="020B0503020202020204" pitchFamily="34" charset="0"/>
              </a:rPr>
              <a:t>Vinay raj</a:t>
            </a:r>
            <a:endParaRPr lang="en-US" sz="8000" spc="-80" dirty="0">
              <a:solidFill>
                <a:srgbClr val="000000"/>
              </a:solidFill>
              <a:latin typeface="Agency FB" panose="020B0503020202020204" pitchFamily="3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913" y="6925508"/>
            <a:ext cx="2125936" cy="2145621"/>
          </a:xfrm>
          <a:prstGeom prst="ellipse">
            <a:avLst/>
          </a:prstGeom>
          <a:ln w="63500" cap="rnd">
            <a:solidFill>
              <a:srgbClr val="A100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gency FB" panose="020B0503020202020204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758354" y="1027892"/>
            <a:ext cx="1071964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gency FB" panose="020B0503020202020204" pitchFamily="34" charset="0"/>
              </a:rPr>
              <a:t>Merged Data: A comprehensive dataset combining various data points across different categories and user interactions to provide a unified view of social media activity.</a:t>
            </a:r>
            <a:endParaRPr lang="en-IN" sz="2800" dirty="0">
              <a:latin typeface="Agency FB" panose="020B0503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37786" y="2516731"/>
            <a:ext cx="8840214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gency FB" panose="020B0503020202020204" pitchFamily="34" charset="0"/>
              </a:rPr>
              <a:t>Category Score and Categorical Views: </a:t>
            </a:r>
            <a:r>
              <a:rPr lang="en-GB" sz="2800" dirty="0" smtClean="0">
                <a:latin typeface="Agency FB" panose="020B0503020202020204" pitchFamily="34" charset="0"/>
              </a:rPr>
              <a:t>Analysed </a:t>
            </a:r>
            <a:r>
              <a:rPr lang="en-GB" sz="2800" dirty="0">
                <a:latin typeface="Agency FB" panose="020B0503020202020204" pitchFamily="34" charset="0"/>
              </a:rPr>
              <a:t>scores assigned to different content categories based on engagement metrics and user feedback, along with the number of views or interactions received by each content type.</a:t>
            </a:r>
            <a:endParaRPr lang="en-IN" sz="2800" dirty="0">
              <a:latin typeface="Agency FB" panose="020B0503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469080" y="4242337"/>
            <a:ext cx="868532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gency FB" panose="020B0503020202020204" pitchFamily="34" charset="0"/>
              </a:rPr>
              <a:t>Communication Type Analysis: Examined different types of communications (such as posts, comments, and shares) to understand their impact on user engagement and sentiment.</a:t>
            </a:r>
            <a:endParaRPr lang="en-IN" sz="2800" dirty="0">
              <a:latin typeface="Agency FB" panose="020B0503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324443" y="5897467"/>
            <a:ext cx="798592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gency FB" panose="020B0503020202020204" pitchFamily="34" charset="0"/>
              </a:rPr>
              <a:t>Sentiment Analysis: Conducted a breakdown of sentiments (positive, negative, neutral) across various categories and </a:t>
            </a:r>
            <a:r>
              <a:rPr lang="en-GB" sz="2800" dirty="0" smtClean="0">
                <a:latin typeface="Agency FB" panose="020B0503020202020204" pitchFamily="34" charset="0"/>
              </a:rPr>
              <a:t>analysed </a:t>
            </a:r>
            <a:r>
              <a:rPr lang="en-GB" sz="2800" dirty="0">
                <a:latin typeface="Agency FB" panose="020B0503020202020204" pitchFamily="34" charset="0"/>
              </a:rPr>
              <a:t>the rate of these sentiments over time.</a:t>
            </a:r>
            <a:endParaRPr lang="en-IN" sz="2800" dirty="0">
              <a:latin typeface="Agency FB" panose="020B0503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179806" y="7506075"/>
            <a:ext cx="6295109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gency FB" panose="020B0503020202020204" pitchFamily="34" charset="0"/>
              </a:rPr>
              <a:t>User </a:t>
            </a:r>
            <a:r>
              <a:rPr lang="en-GB" sz="2800" dirty="0" smtClean="0">
                <a:latin typeface="Agency FB" panose="020B0503020202020204" pitchFamily="34" charset="0"/>
              </a:rPr>
              <a:t>Behaviour </a:t>
            </a:r>
            <a:r>
              <a:rPr lang="en-GB" sz="2800" dirty="0">
                <a:latin typeface="Agency FB" panose="020B0503020202020204" pitchFamily="34" charset="0"/>
              </a:rPr>
              <a:t>Insights: Identified user </a:t>
            </a:r>
            <a:r>
              <a:rPr lang="en-GB" sz="2800" dirty="0" smtClean="0">
                <a:latin typeface="Agency FB" panose="020B0503020202020204" pitchFamily="34" charset="0"/>
              </a:rPr>
              <a:t>behaviour </a:t>
            </a:r>
            <a:r>
              <a:rPr lang="en-GB" sz="2800" dirty="0">
                <a:latin typeface="Agency FB" panose="020B0503020202020204" pitchFamily="34" charset="0"/>
              </a:rPr>
              <a:t>patterns, including engagement levels, activity frequency, and interaction types, to understand how users interact with content on the platform.</a:t>
            </a:r>
            <a:endParaRPr lang="en-IN" sz="2800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gency FB" panose="020B0503020202020204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8699" y="2092021"/>
            <a:ext cx="17030701" cy="44012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latin typeface="Agency FB" panose="020B0503020202020204" pitchFamily="34" charset="0"/>
              </a:rPr>
              <a:t>Sentiment Trends: </a:t>
            </a:r>
            <a:r>
              <a:rPr lang="en-GB" sz="2800" dirty="0" smtClean="0">
                <a:latin typeface="Agency FB" panose="020B0503020202020204" pitchFamily="34" charset="0"/>
              </a:rPr>
              <a:t>Negative </a:t>
            </a:r>
            <a:r>
              <a:rPr lang="en-GB" sz="2800" dirty="0">
                <a:latin typeface="Agency FB" panose="020B0503020202020204" pitchFamily="34" charset="0"/>
              </a:rPr>
              <a:t>sentiment is higher in categories like customer service, indicating areas for improvement to boost customer satisfaction.</a:t>
            </a:r>
          </a:p>
          <a:p>
            <a:endParaRPr lang="en-GB" sz="2800" b="1" dirty="0">
              <a:latin typeface="Agency FB" panose="020B0503020202020204" pitchFamily="34" charset="0"/>
            </a:endParaRPr>
          </a:p>
          <a:p>
            <a:r>
              <a:rPr lang="en-GB" sz="2800" b="1" dirty="0">
                <a:latin typeface="Agency FB" panose="020B0503020202020204" pitchFamily="34" charset="0"/>
              </a:rPr>
              <a:t>Top Content Categories: </a:t>
            </a:r>
            <a:r>
              <a:rPr lang="en-GB" sz="2800" dirty="0">
                <a:latin typeface="Agency FB" panose="020B0503020202020204" pitchFamily="34" charset="0"/>
              </a:rPr>
              <a:t>Categories such as technology and lifestyle have the highest engagement, guiding future content focus.</a:t>
            </a:r>
          </a:p>
          <a:p>
            <a:endParaRPr lang="en-GB" sz="2800" dirty="0">
              <a:latin typeface="Agency FB" panose="020B0503020202020204" pitchFamily="34" charset="0"/>
            </a:endParaRPr>
          </a:p>
          <a:p>
            <a:r>
              <a:rPr lang="en-GB" sz="2800" b="1" dirty="0">
                <a:latin typeface="Agency FB" panose="020B0503020202020204" pitchFamily="34" charset="0"/>
              </a:rPr>
              <a:t>Effective Communication: </a:t>
            </a:r>
            <a:r>
              <a:rPr lang="en-GB" sz="2800" dirty="0">
                <a:latin typeface="Agency FB" panose="020B0503020202020204" pitchFamily="34" charset="0"/>
              </a:rPr>
              <a:t>Interactive and personalized posts drive more engagement than generic ones, suggesting a shift in strategy.</a:t>
            </a:r>
          </a:p>
          <a:p>
            <a:endParaRPr lang="en-GB" sz="2800" dirty="0">
              <a:latin typeface="Agency FB" panose="020B0503020202020204" pitchFamily="34" charset="0"/>
            </a:endParaRPr>
          </a:p>
          <a:p>
            <a:r>
              <a:rPr lang="en-GB" sz="2800" b="1" dirty="0">
                <a:latin typeface="Agency FB" panose="020B0503020202020204" pitchFamily="34" charset="0"/>
              </a:rPr>
              <a:t>User </a:t>
            </a:r>
            <a:r>
              <a:rPr lang="en-GB" sz="2800" b="1" dirty="0" smtClean="0">
                <a:latin typeface="Agency FB" panose="020B0503020202020204" pitchFamily="34" charset="0"/>
              </a:rPr>
              <a:t>Behaviour </a:t>
            </a:r>
            <a:r>
              <a:rPr lang="en-GB" sz="2800" b="1" dirty="0">
                <a:latin typeface="Agency FB" panose="020B0503020202020204" pitchFamily="34" charset="0"/>
              </a:rPr>
              <a:t>Changes: </a:t>
            </a:r>
            <a:r>
              <a:rPr lang="en-GB" sz="2800" dirty="0">
                <a:latin typeface="Agency FB" panose="020B0503020202020204" pitchFamily="34" charset="0"/>
              </a:rPr>
              <a:t>Increased interest in video and interactive content highlights a need to adapt content formats.</a:t>
            </a:r>
          </a:p>
          <a:p>
            <a:endParaRPr lang="en-GB" sz="2800" dirty="0">
              <a:latin typeface="Agency FB" panose="020B0503020202020204" pitchFamily="34" charset="0"/>
            </a:endParaRPr>
          </a:p>
          <a:p>
            <a:r>
              <a:rPr lang="en-GB" sz="2800" b="1" dirty="0">
                <a:latin typeface="Agency FB" panose="020B0503020202020204" pitchFamily="34" charset="0"/>
              </a:rPr>
              <a:t>Sentiment and Engagement: </a:t>
            </a:r>
            <a:r>
              <a:rPr lang="en-GB" sz="2800" dirty="0">
                <a:latin typeface="Agency FB" panose="020B0503020202020204" pitchFamily="34" charset="0"/>
              </a:rPr>
              <a:t>Positive sentiment correlates with higher engagement, emphasizing the need to manage negative feedback effectively</a:t>
            </a:r>
            <a:r>
              <a:rPr lang="en-GB" dirty="0"/>
              <a:t>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01117"/>
            <a:chOff x="0" y="0"/>
            <a:chExt cx="11564591" cy="5068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Agency FB" panose="020B0503020202020204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Agency FB" panose="020B0503020202020204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Agency FB" panose="020B0503020202020204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Agency FB" panose="020B0503020202020204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Agency FB" panose="020B0503020202020204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Agency FB" panose="020B0503020202020204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Agency FB" panose="020B0503020202020204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gency FB" panose="020B0503020202020204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900960"/>
            <a:chOff x="0" y="-47625"/>
            <a:chExt cx="7569956" cy="1201280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95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900960"/>
            <a:chOff x="0" y="-47625"/>
            <a:chExt cx="7569956" cy="1201280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95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820295" y="1409699"/>
            <a:ext cx="7162905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dirty="0" smtClean="0">
              <a:latin typeface="Agency FB" panose="020B0503020202020204" pitchFamily="34" charset="0"/>
            </a:endParaRPr>
          </a:p>
          <a:p>
            <a:r>
              <a:rPr lang="en-GB" sz="2800" b="1" dirty="0" smtClean="0">
                <a:latin typeface="Agency FB" panose="020B0503020202020204" pitchFamily="34" charset="0"/>
              </a:rPr>
              <a:t>Sentiment </a:t>
            </a:r>
            <a:r>
              <a:rPr lang="en-GB" sz="2800" b="1" dirty="0">
                <a:latin typeface="Agency FB" panose="020B0503020202020204" pitchFamily="34" charset="0"/>
              </a:rPr>
              <a:t>and Engagement: </a:t>
            </a:r>
            <a:r>
              <a:rPr lang="en-GB" sz="2800" dirty="0">
                <a:latin typeface="Agency FB" panose="020B0503020202020204" pitchFamily="34" charset="0"/>
              </a:rPr>
              <a:t>The analysis shows that positive sentiment correlates with higher engagement, while negative sentiment, particularly in customer service categories, indicates areas needing improvement.</a:t>
            </a:r>
          </a:p>
          <a:p>
            <a:endParaRPr lang="en-GB" sz="2800" dirty="0">
              <a:latin typeface="Agency FB" panose="020B0503020202020204" pitchFamily="34" charset="0"/>
            </a:endParaRPr>
          </a:p>
          <a:p>
            <a:endParaRPr lang="en-GB" sz="2800" dirty="0" smtClean="0">
              <a:latin typeface="Agency FB" panose="020B0503020202020204" pitchFamily="34" charset="0"/>
            </a:endParaRPr>
          </a:p>
          <a:p>
            <a:endParaRPr lang="en-GB" sz="2800" dirty="0" smtClean="0">
              <a:latin typeface="Agency FB" panose="020B0503020202020204" pitchFamily="34" charset="0"/>
            </a:endParaRPr>
          </a:p>
          <a:p>
            <a:r>
              <a:rPr lang="en-GB" sz="2800" b="1" dirty="0" smtClean="0">
                <a:latin typeface="Agency FB" panose="020B0503020202020204" pitchFamily="34" charset="0"/>
              </a:rPr>
              <a:t>Content </a:t>
            </a:r>
            <a:r>
              <a:rPr lang="en-GB" sz="2800" b="1" dirty="0">
                <a:latin typeface="Agency FB" panose="020B0503020202020204" pitchFamily="34" charset="0"/>
              </a:rPr>
              <a:t>and Communication Strategies: </a:t>
            </a:r>
            <a:r>
              <a:rPr lang="en-GB" sz="2800" dirty="0">
                <a:latin typeface="Agency FB" panose="020B0503020202020204" pitchFamily="34" charset="0"/>
              </a:rPr>
              <a:t>High engagement is seen in technology and lifestyle content, and interactive, personalized communication methods are more effective than generic ones, suggesting a focus on these areas for future strategies</a:t>
            </a:r>
            <a:r>
              <a:rPr lang="en-GB" sz="2800" dirty="0" smtClean="0">
                <a:latin typeface="Agency FB" panose="020B0503020202020204" pitchFamily="34" charset="0"/>
              </a:rPr>
              <a:t>.</a:t>
            </a:r>
            <a:endParaRPr lang="en-GB" sz="2800" dirty="0">
              <a:latin typeface="Agency FB" panose="020B0503020202020204" pitchFamily="34" charset="0"/>
            </a:endParaRPr>
          </a:p>
          <a:p>
            <a:endParaRPr lang="en-GB" sz="2800" b="1" dirty="0">
              <a:latin typeface="Agency FB" panose="020B0503020202020204" pitchFamily="34" charset="0"/>
            </a:endParaRPr>
          </a:p>
          <a:p>
            <a:r>
              <a:rPr lang="en-GB" sz="2800" b="1" dirty="0" smtClean="0">
                <a:latin typeface="Agency FB" panose="020B0503020202020204" pitchFamily="34" charset="0"/>
              </a:rPr>
              <a:t>User Behaviour </a:t>
            </a:r>
            <a:r>
              <a:rPr lang="en-GB" sz="2800" b="1" dirty="0">
                <a:latin typeface="Agency FB" panose="020B0503020202020204" pitchFamily="34" charset="0"/>
              </a:rPr>
              <a:t>Trends: </a:t>
            </a:r>
            <a:r>
              <a:rPr lang="en-GB" sz="2800" dirty="0">
                <a:latin typeface="Agency FB" panose="020B0503020202020204" pitchFamily="34" charset="0"/>
              </a:rPr>
              <a:t>There is a growing preference for video and interactive content, </a:t>
            </a:r>
            <a:r>
              <a:rPr lang="en-GB" sz="2800" dirty="0" err="1">
                <a:latin typeface="Agency FB" panose="020B0503020202020204" pitchFamily="34" charset="0"/>
              </a:rPr>
              <a:t>signaling</a:t>
            </a:r>
            <a:r>
              <a:rPr lang="en-GB" sz="2800" dirty="0">
                <a:latin typeface="Agency FB" panose="020B0503020202020204" pitchFamily="34" charset="0"/>
              </a:rPr>
              <a:t> a need to adapt content formats to meet evolving user preferences and maximize engagement.</a:t>
            </a:r>
            <a:endParaRPr lang="en-IN" sz="2800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Agency FB" panose="020B0503020202020204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gency FB" panose="020B0503020202020204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IN" dirty="0" smtClean="0"/>
              <a:t>                                                                   </a:t>
            </a:r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gency FB" panose="020B0503020202020204" pitchFamily="34" charset="0"/>
              </a:rPr>
              <a:t>Project Recap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499198" y="2601679"/>
            <a:ext cx="735040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 smtClean="0">
                <a:latin typeface="Agency FB" panose="020B0503020202020204" pitchFamily="34" charset="0"/>
              </a:rPr>
              <a:t>High-Engagement Categories: </a:t>
            </a:r>
            <a:r>
              <a:rPr lang="en-GB" sz="2800" dirty="0" smtClean="0">
                <a:latin typeface="Agency FB" panose="020B0503020202020204" pitchFamily="34" charset="0"/>
              </a:rPr>
              <a:t>Certain content categories received significantly higher engagement, indicating strong user interest.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 smtClean="0">
                <a:latin typeface="Agency FB" panose="020B0503020202020204" pitchFamily="34" charset="0"/>
              </a:rPr>
              <a:t>Sentiment Trends: </a:t>
            </a:r>
            <a:r>
              <a:rPr lang="en-GB" sz="2800" dirty="0" smtClean="0">
                <a:latin typeface="Agency FB" panose="020B0503020202020204" pitchFamily="34" charset="0"/>
              </a:rPr>
              <a:t>The majority of user sentiments were positive, with spikes in negative sentiment often correlated with specific events or content types.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Agency FB" panose="020B0503020202020204" pitchFamily="34" charset="0"/>
              </a:rPr>
              <a:t>Content Type Impact: Different types of communication (e.g., visual vs. text) had varying impacts on user engagement and sentiment.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 smtClean="0">
                <a:latin typeface="Agency FB" panose="020B0503020202020204" pitchFamily="34" charset="0"/>
              </a:rPr>
              <a:t>User Behaviour Patterns: </a:t>
            </a:r>
            <a:r>
              <a:rPr lang="en-GB" sz="2800" dirty="0" smtClean="0">
                <a:latin typeface="Agency FB" panose="020B0503020202020204" pitchFamily="34" charset="0"/>
              </a:rPr>
              <a:t>Users demonstrated specific behaviours, such as peak activity times and preferred content types, which can inform future content strategies.</a:t>
            </a:r>
            <a:endParaRPr lang="en-IN" sz="2800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980620" y="0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0972800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115838" y="800100"/>
            <a:ext cx="518996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000" spc="-80" dirty="0">
                <a:solidFill>
                  <a:srgbClr val="FFFFFF"/>
                </a:solidFill>
                <a:latin typeface="Agency FB" panose="020B0503020202020204" pitchFamily="34" charset="0"/>
              </a:rPr>
              <a:t>Problem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94545" y="3540060"/>
            <a:ext cx="7932510" cy="65556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gency FB" panose="020B0503020202020204" pitchFamily="34" charset="0"/>
              </a:rPr>
              <a:t>Data Integration and Cleaning: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gency FB" panose="020B05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gency FB" panose="020B0503020202020204" pitchFamily="34" charset="0"/>
              </a:rPr>
              <a:t>Problem: The initial data was spread across multiple sheets with different formats and potentially inconsistent data points.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gency FB" panose="020B0503020202020204" pitchFamily="34" charset="0"/>
              </a:rPr>
              <a:t>Solution: Merged and standardized the data from various sources to create a cohesive dataset, ensuring consistency and reliability for analysis</a:t>
            </a:r>
            <a:r>
              <a:rPr lang="en-GB" sz="2800" dirty="0" smtClean="0">
                <a:latin typeface="Agency FB" panose="020B0503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gency FB" panose="020B0503020202020204" pitchFamily="34" charset="0"/>
            </a:endParaRPr>
          </a:p>
          <a:p>
            <a:r>
              <a:rPr lang="en-GB" sz="2800" dirty="0">
                <a:latin typeface="Agency FB" panose="020B0503020202020204" pitchFamily="34" charset="0"/>
              </a:rPr>
              <a:t>Handling Missing and Inconsistent Data: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gency FB" panose="020B05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gency FB" panose="020B0503020202020204" pitchFamily="34" charset="0"/>
              </a:rPr>
              <a:t>Problem: The dataset may have contained missing values, duplicates, or inconsistencies that could skew the analysis.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gency FB" panose="020B0503020202020204" pitchFamily="34" charset="0"/>
              </a:rPr>
              <a:t>Solution: Conducted thorough data cleaning by identifying and addressing missing data, removing duplicates, and standardizing data formats.</a:t>
            </a:r>
            <a:endParaRPr lang="en-IN" sz="2800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980620" y="0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0972800" y="1028700"/>
            <a:ext cx="6251816" cy="8229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904999" y="1866900"/>
            <a:ext cx="7722055" cy="82791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Agency FB" panose="020B0503020202020204" pitchFamily="34" charset="0"/>
              </a:rPr>
              <a:t>Categorizing </a:t>
            </a:r>
            <a:r>
              <a:rPr lang="en-GB" sz="2800" dirty="0">
                <a:latin typeface="Agency FB" panose="020B0503020202020204" pitchFamily="34" charset="0"/>
              </a:rPr>
              <a:t>and </a:t>
            </a:r>
            <a:r>
              <a:rPr lang="en-GB" sz="2800" dirty="0" smtClean="0">
                <a:latin typeface="Agency FB" panose="020B0503020202020204" pitchFamily="34" charset="0"/>
              </a:rPr>
              <a:t>Analysing </a:t>
            </a:r>
            <a:r>
              <a:rPr lang="en-GB" sz="2800" dirty="0">
                <a:latin typeface="Agency FB" panose="020B0503020202020204" pitchFamily="34" charset="0"/>
              </a:rPr>
              <a:t>Sentiment: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gency FB" panose="020B05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gency FB" panose="020B0503020202020204" pitchFamily="34" charset="0"/>
              </a:rPr>
              <a:t>Problem: Sentiment analysis required categorizing user feedback and interactions into positive, negative, and neutral sentiments, which can be challenging due to the nuances of natural language.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gency FB" panose="020B0503020202020204" pitchFamily="34" charset="0"/>
              </a:rPr>
              <a:t>Solution: Employed sentiment analysis techniques to accurately categorize user sentiment across different content categories, allowing for a more nuanced understanding of user emotions and reactions</a:t>
            </a:r>
            <a:r>
              <a:rPr lang="en-GB" sz="2800" dirty="0" smtClean="0">
                <a:latin typeface="Agency FB" panose="020B0503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gency FB" panose="020B0503020202020204" pitchFamily="34" charset="0"/>
            </a:endParaRPr>
          </a:p>
          <a:p>
            <a:r>
              <a:rPr lang="en-GB" sz="2800" dirty="0">
                <a:latin typeface="Agency FB" panose="020B0503020202020204" pitchFamily="34" charset="0"/>
              </a:rPr>
              <a:t>Identifying Key Engagement Metrics: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gency FB" panose="020B05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gency FB" panose="020B0503020202020204" pitchFamily="34" charset="0"/>
              </a:rPr>
              <a:t>Problem: Determining which metrics (e.g., views, likes, shares, comments) were most relevant for assessing user engagement was crucial for deriving actionable insights.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gency FB" panose="020B0503020202020204" pitchFamily="34" charset="0"/>
              </a:rPr>
              <a:t>Solution: </a:t>
            </a:r>
            <a:r>
              <a:rPr lang="en-GB" sz="2800" dirty="0" err="1">
                <a:latin typeface="Agency FB" panose="020B0503020202020204" pitchFamily="34" charset="0"/>
              </a:rPr>
              <a:t>Analyzed</a:t>
            </a:r>
            <a:r>
              <a:rPr lang="en-GB" sz="2800" dirty="0">
                <a:latin typeface="Agency FB" panose="020B0503020202020204" pitchFamily="34" charset="0"/>
              </a:rPr>
              <a:t> various engagement metrics to identify those most indicative of user interest and interaction, focusing on high-impact metrics to inform content strategy.</a:t>
            </a:r>
            <a:endParaRPr lang="en-IN" sz="28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01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980620" y="0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0972800" y="1028700"/>
            <a:ext cx="6251816" cy="8229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752600" y="1028700"/>
            <a:ext cx="7795831" cy="87100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Agency FB" panose="020B0503020202020204" pitchFamily="34" charset="0"/>
              </a:rPr>
              <a:t>Understanding </a:t>
            </a:r>
            <a:r>
              <a:rPr lang="en-GB" sz="2800" dirty="0">
                <a:latin typeface="Agency FB" panose="020B0503020202020204" pitchFamily="34" charset="0"/>
              </a:rPr>
              <a:t>User </a:t>
            </a:r>
            <a:r>
              <a:rPr lang="en-GB" sz="2800" dirty="0" smtClean="0">
                <a:latin typeface="Agency FB" panose="020B0503020202020204" pitchFamily="34" charset="0"/>
              </a:rPr>
              <a:t>Behaviour </a:t>
            </a:r>
            <a:r>
              <a:rPr lang="en-GB" sz="2800" dirty="0">
                <a:latin typeface="Agency FB" panose="020B0503020202020204" pitchFamily="34" charset="0"/>
              </a:rPr>
              <a:t>Patterns</a:t>
            </a:r>
            <a:r>
              <a:rPr lang="en-GB" sz="2800" dirty="0" smtClean="0">
                <a:latin typeface="Agency FB" panose="020B0503020202020204" pitchFamily="34" charset="0"/>
              </a:rPr>
              <a:t>:</a:t>
            </a:r>
          </a:p>
          <a:p>
            <a:endParaRPr lang="en-GB" sz="2800" dirty="0">
              <a:latin typeface="Agency FB" panose="020B05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gency FB" panose="020B0503020202020204" pitchFamily="34" charset="0"/>
              </a:rPr>
              <a:t>Problem: User </a:t>
            </a:r>
            <a:r>
              <a:rPr lang="en-GB" sz="2800" dirty="0" smtClean="0">
                <a:latin typeface="Agency FB" panose="020B0503020202020204" pitchFamily="34" charset="0"/>
              </a:rPr>
              <a:t>behaviour </a:t>
            </a:r>
            <a:r>
              <a:rPr lang="en-GB" sz="2800" dirty="0">
                <a:latin typeface="Agency FB" panose="020B0503020202020204" pitchFamily="34" charset="0"/>
              </a:rPr>
              <a:t>on social media platforms is complex, with varying patterns of activity that can be difficult to quantify and predict.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gency FB" panose="020B0503020202020204" pitchFamily="34" charset="0"/>
              </a:rPr>
              <a:t>Solution: Conducted a detailed analysis of user </a:t>
            </a:r>
            <a:r>
              <a:rPr lang="en-GB" sz="2800" dirty="0" smtClean="0">
                <a:latin typeface="Agency FB" panose="020B0503020202020204" pitchFamily="34" charset="0"/>
              </a:rPr>
              <a:t>behaviour </a:t>
            </a:r>
            <a:r>
              <a:rPr lang="en-GB" sz="2800" dirty="0">
                <a:latin typeface="Agency FB" panose="020B0503020202020204" pitchFamily="34" charset="0"/>
              </a:rPr>
              <a:t>data to identify trends and patterns, such as peak activity times and preferred content types, which can be leveraged for more effective content planning</a:t>
            </a:r>
            <a:r>
              <a:rPr lang="en-GB" sz="2800" dirty="0" smtClean="0">
                <a:latin typeface="Agency FB" panose="020B0503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gency FB" panose="020B0503020202020204" pitchFamily="34" charset="0"/>
            </a:endParaRPr>
          </a:p>
          <a:p>
            <a:r>
              <a:rPr lang="en-GB" sz="2800" dirty="0">
                <a:latin typeface="Agency FB" panose="020B0503020202020204" pitchFamily="34" charset="0"/>
              </a:rPr>
              <a:t>Interpreting Complex Data Relationships: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gency FB" panose="020B05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gency FB" panose="020B0503020202020204" pitchFamily="34" charset="0"/>
              </a:rPr>
              <a:t>Problem: The relationships between different data points (e.g., content type, sentiment, and engagement) are often non-linear and multifaceted.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gency FB" panose="020B0503020202020204" pitchFamily="34" charset="0"/>
              </a:rPr>
              <a:t>Solution: Used advanced analytical techniques to explore and visualize these relationships, providing a clearer understanding of how different factors influence user engagement and sentiment.</a:t>
            </a:r>
            <a:endParaRPr lang="en-GB" sz="2800" dirty="0" smtClean="0">
              <a:latin typeface="Agency FB" panose="020B0503020202020204" pitchFamily="34" charset="0"/>
            </a:endParaRPr>
          </a:p>
          <a:p>
            <a:endParaRPr lang="en-GB" sz="28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21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980620" y="0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0972800" y="1028700"/>
            <a:ext cx="6251816" cy="8229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253799" y="3673402"/>
            <a:ext cx="7144142" cy="44012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Agency FB" panose="020B0503020202020204" pitchFamily="34" charset="0"/>
              </a:rPr>
              <a:t>Developing </a:t>
            </a:r>
            <a:r>
              <a:rPr lang="en-GB" sz="2800" dirty="0">
                <a:latin typeface="Agency FB" panose="020B0503020202020204" pitchFamily="34" charset="0"/>
              </a:rPr>
              <a:t>Data-Driven Recommendations:</a:t>
            </a:r>
          </a:p>
          <a:p>
            <a:endParaRPr lang="en-GB" sz="2800" dirty="0">
              <a:latin typeface="Agency FB" panose="020B05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gency FB" panose="020B0503020202020204" pitchFamily="34" charset="0"/>
              </a:rPr>
              <a:t>Problem: Translating data insights into actionable recommendations for content strategy required a clear understanding of the implications of the </a:t>
            </a:r>
            <a:r>
              <a:rPr lang="en-GB" sz="2800" dirty="0" smtClean="0">
                <a:latin typeface="Agency FB" panose="020B0503020202020204" pitchFamily="34" charset="0"/>
              </a:rPr>
              <a:t>findings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Agency FB" panose="020B0503020202020204" pitchFamily="34" charset="0"/>
              </a:rPr>
              <a:t>.</a:t>
            </a:r>
            <a:endParaRPr lang="en-GB" sz="2800" dirty="0">
              <a:latin typeface="Agency FB" panose="020B05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gency FB" panose="020B0503020202020204" pitchFamily="34" charset="0"/>
              </a:rPr>
              <a:t>Solution: Synthesized the analysis into specific, data-driven recommendations to optimize content strategies and improve user engagement based on the identified trends and patterns.</a:t>
            </a:r>
          </a:p>
        </p:txBody>
      </p:sp>
    </p:spTree>
    <p:extLst>
      <p:ext uri="{BB962C8B-B14F-4D97-AF65-F5344CB8AC3E}">
        <p14:creationId xmlns:p14="http://schemas.microsoft.com/office/powerpoint/2010/main" val="164357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980620" y="0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32" name="Chart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248962"/>
              </p:ext>
            </p:extLst>
          </p:nvPr>
        </p:nvGraphicFramePr>
        <p:xfrm>
          <a:off x="381000" y="2308955"/>
          <a:ext cx="9246054" cy="7687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911534"/>
              </p:ext>
            </p:extLst>
          </p:nvPr>
        </p:nvGraphicFramePr>
        <p:xfrm>
          <a:off x="10447536" y="406154"/>
          <a:ext cx="7230864" cy="59565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28064">
                  <a:extLst>
                    <a:ext uri="{9D8B030D-6E8A-4147-A177-3AD203B41FA5}">
                      <a16:colId xmlns:a16="http://schemas.microsoft.com/office/drawing/2014/main" val="2255389484"/>
                    </a:ext>
                  </a:extLst>
                </a:gridCol>
                <a:gridCol w="4002800">
                  <a:extLst>
                    <a:ext uri="{9D8B030D-6E8A-4147-A177-3AD203B41FA5}">
                      <a16:colId xmlns:a16="http://schemas.microsoft.com/office/drawing/2014/main" val="707895556"/>
                    </a:ext>
                  </a:extLst>
                </a:gridCol>
              </a:tblGrid>
              <a:tr h="33091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Category</a:t>
                      </a:r>
                      <a:endParaRPr lang="en-IN" sz="1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Sentiment Score</a:t>
                      </a:r>
                      <a:endParaRPr lang="en-IN" sz="1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725155"/>
                  </a:ext>
                </a:extLst>
              </a:tr>
              <a:tr h="33091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studying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54269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546073"/>
                  </a:ext>
                </a:extLst>
              </a:tr>
              <a:tr h="33091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healthy eating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69339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954293"/>
                  </a:ext>
                </a:extLst>
              </a:tr>
              <a:tr h="33091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technology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68738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557425"/>
                  </a:ext>
                </a:extLst>
              </a:tr>
              <a:tr h="33091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 dirty="0">
                          <a:effectLst/>
                        </a:rPr>
                        <a:t>food</a:t>
                      </a:r>
                      <a:endParaRPr lang="en-I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66676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525817"/>
                  </a:ext>
                </a:extLst>
              </a:tr>
              <a:tr h="33091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cooking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64756</a:t>
                      </a:r>
                      <a:endParaRPr lang="en-I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206635"/>
                  </a:ext>
                </a:extLst>
              </a:tr>
              <a:tr h="33091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dogs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52511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741234"/>
                  </a:ext>
                </a:extLst>
              </a:tr>
              <a:tr h="33091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soccer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57783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73309"/>
                  </a:ext>
                </a:extLst>
              </a:tr>
              <a:tr h="33091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public speaking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49264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132094"/>
                  </a:ext>
                </a:extLst>
              </a:tr>
              <a:tr h="33091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science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71168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792512"/>
                  </a:ext>
                </a:extLst>
              </a:tr>
              <a:tr h="33091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tennis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50339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833707"/>
                  </a:ext>
                </a:extLst>
              </a:tr>
              <a:tr h="33091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travel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64880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068904"/>
                  </a:ext>
                </a:extLst>
              </a:tr>
              <a:tr h="33091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fitness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55323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274817"/>
                  </a:ext>
                </a:extLst>
              </a:tr>
              <a:tr h="33091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education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57436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652436"/>
                  </a:ext>
                </a:extLst>
              </a:tr>
              <a:tr h="33091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veganism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49619</a:t>
                      </a:r>
                      <a:endParaRPr lang="en-I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38353"/>
                  </a:ext>
                </a:extLst>
              </a:tr>
              <a:tr h="33091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animals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74965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590462"/>
                  </a:ext>
                </a:extLst>
              </a:tr>
              <a:tr h="33091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culture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66579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588382"/>
                  </a:ext>
                </a:extLst>
              </a:tr>
              <a:tr h="330919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 dirty="0">
                          <a:effectLst/>
                        </a:rPr>
                        <a:t> </a:t>
                      </a:r>
                      <a:endParaRPr lang="en-IN" sz="1500" b="1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973645</a:t>
                      </a:r>
                      <a:endParaRPr lang="en-IN" sz="1500" b="1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127013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136370"/>
              </p:ext>
            </p:extLst>
          </p:nvPr>
        </p:nvGraphicFramePr>
        <p:xfrm>
          <a:off x="10447537" y="6972299"/>
          <a:ext cx="7230862" cy="25908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2980">
                  <a:extLst>
                    <a:ext uri="{9D8B030D-6E8A-4147-A177-3AD203B41FA5}">
                      <a16:colId xmlns:a16="http://schemas.microsoft.com/office/drawing/2014/main" val="3004269132"/>
                    </a:ext>
                  </a:extLst>
                </a:gridCol>
                <a:gridCol w="1032980">
                  <a:extLst>
                    <a:ext uri="{9D8B030D-6E8A-4147-A177-3AD203B41FA5}">
                      <a16:colId xmlns:a16="http://schemas.microsoft.com/office/drawing/2014/main" val="3640606691"/>
                    </a:ext>
                  </a:extLst>
                </a:gridCol>
                <a:gridCol w="1032980">
                  <a:extLst>
                    <a:ext uri="{9D8B030D-6E8A-4147-A177-3AD203B41FA5}">
                      <a16:colId xmlns:a16="http://schemas.microsoft.com/office/drawing/2014/main" val="3796945856"/>
                    </a:ext>
                  </a:extLst>
                </a:gridCol>
                <a:gridCol w="1032980">
                  <a:extLst>
                    <a:ext uri="{9D8B030D-6E8A-4147-A177-3AD203B41FA5}">
                      <a16:colId xmlns:a16="http://schemas.microsoft.com/office/drawing/2014/main" val="4085173671"/>
                    </a:ext>
                  </a:extLst>
                </a:gridCol>
                <a:gridCol w="1549471">
                  <a:extLst>
                    <a:ext uri="{9D8B030D-6E8A-4147-A177-3AD203B41FA5}">
                      <a16:colId xmlns:a16="http://schemas.microsoft.com/office/drawing/2014/main" val="2221135714"/>
                    </a:ext>
                  </a:extLst>
                </a:gridCol>
                <a:gridCol w="1549471">
                  <a:extLst>
                    <a:ext uri="{9D8B030D-6E8A-4147-A177-3AD203B41FA5}">
                      <a16:colId xmlns:a16="http://schemas.microsoft.com/office/drawing/2014/main" val="363962047"/>
                    </a:ext>
                  </a:extLst>
                </a:gridCol>
              </a:tblGrid>
              <a:tr h="533617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baseline="0">
                          <a:effectLst/>
                        </a:rPr>
                        <a:t>Number of Unique Categories are </a:t>
                      </a:r>
                      <a:endParaRPr lang="en-GB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561751"/>
                  </a:ext>
                </a:extLst>
              </a:tr>
              <a:tr h="533617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106609"/>
                  </a:ext>
                </a:extLst>
              </a:tr>
              <a:tr h="533617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baseline="0">
                          <a:effectLst/>
                        </a:rPr>
                        <a:t>Animal Category has Highest Sentiment score</a:t>
                      </a:r>
                      <a:endParaRPr lang="en-GB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74965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43402"/>
                  </a:ext>
                </a:extLst>
              </a:tr>
              <a:tr h="98995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baseline="0" dirty="0">
                          <a:effectLst/>
                        </a:rPr>
                        <a:t>Public Speaking Category has Lowest Sentiment Score</a:t>
                      </a:r>
                      <a:endParaRPr lang="en-GB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49264</a:t>
                      </a:r>
                      <a:endParaRPr lang="en-I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22201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2107521" y="260304"/>
            <a:ext cx="7519533" cy="19389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6000" dirty="0" smtClean="0">
                <a:latin typeface="Agency FB" panose="020B0503020202020204" pitchFamily="34" charset="0"/>
              </a:rPr>
              <a:t>SENTIMENT SCORE OF EACH CATEGORY</a:t>
            </a:r>
            <a:endParaRPr lang="en-IN" sz="6000" dirty="0">
              <a:latin typeface="Agency FB" panose="020B0503020202020204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0" y="4902200"/>
            <a:ext cx="60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078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980620" y="0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722695"/>
              </p:ext>
            </p:extLst>
          </p:nvPr>
        </p:nvGraphicFramePr>
        <p:xfrm>
          <a:off x="915619" y="407643"/>
          <a:ext cx="4673600" cy="23909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3515">
                  <a:extLst>
                    <a:ext uri="{9D8B030D-6E8A-4147-A177-3AD203B41FA5}">
                      <a16:colId xmlns:a16="http://schemas.microsoft.com/office/drawing/2014/main" val="34947168"/>
                    </a:ext>
                  </a:extLst>
                </a:gridCol>
                <a:gridCol w="2720085">
                  <a:extLst>
                    <a:ext uri="{9D8B030D-6E8A-4147-A177-3AD203B41FA5}">
                      <a16:colId xmlns:a16="http://schemas.microsoft.com/office/drawing/2014/main" val="4081371348"/>
                    </a:ext>
                  </a:extLst>
                </a:gridCol>
              </a:tblGrid>
              <a:tr h="478181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Content Type</a:t>
                      </a:r>
                      <a:endParaRPr lang="en-IN" sz="1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Count of Content Type</a:t>
                      </a:r>
                      <a:endParaRPr lang="en-IN" sz="1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41897"/>
                  </a:ext>
                </a:extLst>
              </a:tr>
              <a:tr h="478181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audio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570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515783"/>
                  </a:ext>
                </a:extLst>
              </a:tr>
              <a:tr h="478181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 dirty="0">
                          <a:effectLst/>
                        </a:rPr>
                        <a:t>GIF</a:t>
                      </a:r>
                      <a:endParaRPr lang="en-I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342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367748"/>
                  </a:ext>
                </a:extLst>
              </a:tr>
              <a:tr h="478181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photo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674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333104"/>
                  </a:ext>
                </a:extLst>
              </a:tr>
              <a:tr h="478181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 dirty="0">
                          <a:effectLst/>
                        </a:rPr>
                        <a:t>video</a:t>
                      </a:r>
                      <a:endParaRPr lang="en-I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311</a:t>
                      </a:r>
                      <a:endParaRPr lang="en-I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11859"/>
                  </a:ext>
                </a:extLst>
              </a:tr>
            </a:tbl>
          </a:graphicData>
        </a:graphic>
      </p:graphicFrame>
      <p:graphicFrame>
        <p:nvGraphicFramePr>
          <p:cNvPr id="34" name="Chart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6386093"/>
              </p:ext>
            </p:extLst>
          </p:nvPr>
        </p:nvGraphicFramePr>
        <p:xfrm>
          <a:off x="915619" y="2975329"/>
          <a:ext cx="8711435" cy="6905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5867400" y="406152"/>
            <a:ext cx="2514600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B0F0"/>
                </a:solidFill>
                <a:latin typeface="Agency FB" panose="020B0503020202020204" pitchFamily="34" charset="0"/>
              </a:rPr>
              <a:t>Animal category is the most popular content in "Social Buzz" </a:t>
            </a:r>
            <a:endParaRPr lang="en-IN" sz="3600" dirty="0">
              <a:solidFill>
                <a:srgbClr val="00B0F0"/>
              </a:solidFill>
              <a:latin typeface="Agency FB" panose="020B0503020202020204" pitchFamily="34" charset="0"/>
            </a:endParaRP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971407"/>
              </p:ext>
            </p:extLst>
          </p:nvPr>
        </p:nvGraphicFramePr>
        <p:xfrm>
          <a:off x="10477210" y="406152"/>
          <a:ext cx="7277390" cy="40515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60235">
                  <a:extLst>
                    <a:ext uri="{9D8B030D-6E8A-4147-A177-3AD203B41FA5}">
                      <a16:colId xmlns:a16="http://schemas.microsoft.com/office/drawing/2014/main" val="1220321216"/>
                    </a:ext>
                  </a:extLst>
                </a:gridCol>
                <a:gridCol w="4217155">
                  <a:extLst>
                    <a:ext uri="{9D8B030D-6E8A-4147-A177-3AD203B41FA5}">
                      <a16:colId xmlns:a16="http://schemas.microsoft.com/office/drawing/2014/main" val="849968602"/>
                    </a:ext>
                  </a:extLst>
                </a:gridCol>
              </a:tblGrid>
              <a:tr h="238326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Reaction Type</a:t>
                      </a:r>
                      <a:endParaRPr lang="en-IN" sz="1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Count of Reaction Type</a:t>
                      </a:r>
                      <a:endParaRPr lang="en-IN" sz="1500" b="1" i="0" u="none" strike="noStrike" baseline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46254"/>
                  </a:ext>
                </a:extLst>
              </a:tr>
              <a:tr h="238326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adore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114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812139"/>
                  </a:ext>
                </a:extLst>
              </a:tr>
              <a:tr h="238326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cherish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125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110467"/>
                  </a:ext>
                </a:extLst>
              </a:tr>
              <a:tr h="238326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disgust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122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698279"/>
                  </a:ext>
                </a:extLst>
              </a:tr>
              <a:tr h="238326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dislike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115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644631"/>
                  </a:ext>
                </a:extLst>
              </a:tr>
              <a:tr h="238326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hate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128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669953"/>
                  </a:ext>
                </a:extLst>
              </a:tr>
              <a:tr h="238326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heart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120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491770"/>
                  </a:ext>
                </a:extLst>
              </a:tr>
              <a:tr h="238326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indifferent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657852"/>
                  </a:ext>
                </a:extLst>
              </a:tr>
              <a:tr h="238326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interested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110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626854"/>
                  </a:ext>
                </a:extLst>
              </a:tr>
              <a:tr h="238326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intrigued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116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648806"/>
                  </a:ext>
                </a:extLst>
              </a:tr>
              <a:tr h="238326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like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101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378138"/>
                  </a:ext>
                </a:extLst>
              </a:tr>
              <a:tr h="238326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love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119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297348"/>
                  </a:ext>
                </a:extLst>
              </a:tr>
              <a:tr h="238326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peeking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129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6610"/>
                  </a:ext>
                </a:extLst>
              </a:tr>
              <a:tr h="238326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scared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132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35587"/>
                  </a:ext>
                </a:extLst>
              </a:tr>
              <a:tr h="238326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super love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123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113624"/>
                  </a:ext>
                </a:extLst>
              </a:tr>
              <a:tr h="238326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>
                          <a:effectLst/>
                        </a:rPr>
                        <a:t>want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>
                          <a:effectLst/>
                        </a:rPr>
                        <a:t>122</a:t>
                      </a:r>
                      <a:endParaRPr lang="en-IN" sz="15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646557"/>
                  </a:ext>
                </a:extLst>
              </a:tr>
              <a:tr h="238326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baseline="0" dirty="0">
                          <a:effectLst/>
                        </a:rPr>
                        <a:t>worried</a:t>
                      </a:r>
                      <a:endParaRPr lang="en-I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baseline="0" dirty="0">
                          <a:effectLst/>
                        </a:rPr>
                        <a:t>121</a:t>
                      </a:r>
                      <a:endParaRPr lang="en-I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89858"/>
                  </a:ext>
                </a:extLst>
              </a:tr>
            </a:tbl>
          </a:graphicData>
        </a:graphic>
      </p:graphicFrame>
      <p:graphicFrame>
        <p:nvGraphicFramePr>
          <p:cNvPr id="39" name="Chart 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5709008"/>
              </p:ext>
            </p:extLst>
          </p:nvPr>
        </p:nvGraphicFramePr>
        <p:xfrm>
          <a:off x="10477210" y="4765542"/>
          <a:ext cx="7277390" cy="41879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10477210" y="9182100"/>
            <a:ext cx="7277390" cy="369332"/>
          </a:xfrm>
          <a:prstGeom prst="rect">
            <a:avLst/>
          </a:prstGeom>
          <a:solidFill>
            <a:srgbClr val="A100FF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The Scared reaction has Highest reaction type for Animal Category 132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410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3339</TotalTime>
  <Words>1911</Words>
  <Application>Microsoft Office PowerPoint</Application>
  <PresentationFormat>Custom</PresentationFormat>
  <Paragraphs>807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Clear Sans Regular Bold</vt:lpstr>
      <vt:lpstr>Calibri</vt:lpstr>
      <vt:lpstr>Algerian</vt:lpstr>
      <vt:lpstr>Agency FB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Lenovo</cp:lastModifiedBy>
  <cp:revision>33</cp:revision>
  <dcterms:created xsi:type="dcterms:W3CDTF">2006-08-16T00:00:00Z</dcterms:created>
  <dcterms:modified xsi:type="dcterms:W3CDTF">2024-09-11T08:09:15Z</dcterms:modified>
  <dc:identifier>DAEhDyfaYKE</dc:identifier>
</cp:coreProperties>
</file>